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36576000" cy="27432000"/>
  <p:notesSz cx="6858000" cy="9144000"/>
  <p:defaultTextStyle>
    <a:defPPr>
      <a:defRPr lang="en-US"/>
    </a:defPPr>
    <a:lvl1pPr marL="0" algn="l" defTabSz="3657270" rtl="0" eaLnBrk="1" latinLnBrk="0" hangingPunct="1">
      <a:defRPr sz="7166" kern="1200">
        <a:solidFill>
          <a:schemeClr val="tx1"/>
        </a:solidFill>
        <a:latin typeface="+mn-lt"/>
        <a:ea typeface="+mn-ea"/>
        <a:cs typeface="+mn-cs"/>
      </a:defRPr>
    </a:lvl1pPr>
    <a:lvl2pPr marL="1828636" algn="l" defTabSz="3657270" rtl="0" eaLnBrk="1" latinLnBrk="0" hangingPunct="1">
      <a:defRPr sz="7166" kern="1200">
        <a:solidFill>
          <a:schemeClr val="tx1"/>
        </a:solidFill>
        <a:latin typeface="+mn-lt"/>
        <a:ea typeface="+mn-ea"/>
        <a:cs typeface="+mn-cs"/>
      </a:defRPr>
    </a:lvl2pPr>
    <a:lvl3pPr marL="3657270" algn="l" defTabSz="3657270" rtl="0" eaLnBrk="1" latinLnBrk="0" hangingPunct="1">
      <a:defRPr sz="7166" kern="1200">
        <a:solidFill>
          <a:schemeClr val="tx1"/>
        </a:solidFill>
        <a:latin typeface="+mn-lt"/>
        <a:ea typeface="+mn-ea"/>
        <a:cs typeface="+mn-cs"/>
      </a:defRPr>
    </a:lvl3pPr>
    <a:lvl4pPr marL="5485906" algn="l" defTabSz="3657270" rtl="0" eaLnBrk="1" latinLnBrk="0" hangingPunct="1">
      <a:defRPr sz="7166" kern="1200">
        <a:solidFill>
          <a:schemeClr val="tx1"/>
        </a:solidFill>
        <a:latin typeface="+mn-lt"/>
        <a:ea typeface="+mn-ea"/>
        <a:cs typeface="+mn-cs"/>
      </a:defRPr>
    </a:lvl4pPr>
    <a:lvl5pPr marL="7314542" algn="l" defTabSz="3657270" rtl="0" eaLnBrk="1" latinLnBrk="0" hangingPunct="1">
      <a:defRPr sz="7166" kern="1200">
        <a:solidFill>
          <a:schemeClr val="tx1"/>
        </a:solidFill>
        <a:latin typeface="+mn-lt"/>
        <a:ea typeface="+mn-ea"/>
        <a:cs typeface="+mn-cs"/>
      </a:defRPr>
    </a:lvl5pPr>
    <a:lvl6pPr marL="9143178" algn="l" defTabSz="3657270" rtl="0" eaLnBrk="1" latinLnBrk="0" hangingPunct="1">
      <a:defRPr sz="7166" kern="1200">
        <a:solidFill>
          <a:schemeClr val="tx1"/>
        </a:solidFill>
        <a:latin typeface="+mn-lt"/>
        <a:ea typeface="+mn-ea"/>
        <a:cs typeface="+mn-cs"/>
      </a:defRPr>
    </a:lvl6pPr>
    <a:lvl7pPr marL="10971814" algn="l" defTabSz="3657270" rtl="0" eaLnBrk="1" latinLnBrk="0" hangingPunct="1">
      <a:defRPr sz="7166" kern="1200">
        <a:solidFill>
          <a:schemeClr val="tx1"/>
        </a:solidFill>
        <a:latin typeface="+mn-lt"/>
        <a:ea typeface="+mn-ea"/>
        <a:cs typeface="+mn-cs"/>
      </a:defRPr>
    </a:lvl7pPr>
    <a:lvl8pPr marL="12800448" algn="l" defTabSz="3657270" rtl="0" eaLnBrk="1" latinLnBrk="0" hangingPunct="1">
      <a:defRPr sz="7166" kern="1200">
        <a:solidFill>
          <a:schemeClr val="tx1"/>
        </a:solidFill>
        <a:latin typeface="+mn-lt"/>
        <a:ea typeface="+mn-ea"/>
        <a:cs typeface="+mn-cs"/>
      </a:defRPr>
    </a:lvl8pPr>
    <a:lvl9pPr marL="14629084" algn="l" defTabSz="3657270" rtl="0" eaLnBrk="1" latinLnBrk="0" hangingPunct="1">
      <a:defRPr sz="71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5" userDrawn="1">
          <p15:clr>
            <a:srgbClr val="A4A3A4"/>
          </p15:clr>
        </p15:guide>
        <p15:guide id="2" orient="horz" pos="240" userDrawn="1">
          <p15:clr>
            <a:srgbClr val="A4A3A4"/>
          </p15:clr>
        </p15:guide>
        <p15:guide id="3" orient="horz" pos="16800" userDrawn="1">
          <p15:clr>
            <a:srgbClr val="A4A3A4"/>
          </p15:clr>
        </p15:guide>
        <p15:guide id="4" orient="horz" userDrawn="1">
          <p15:clr>
            <a:srgbClr val="A4A3A4"/>
          </p15:clr>
        </p15:guide>
        <p15:guide id="5" pos="220" userDrawn="1">
          <p15:clr>
            <a:srgbClr val="A4A3A4"/>
          </p15:clr>
        </p15:guide>
        <p15:guide id="6" pos="228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63977-2C19-F421-D491-E3EA52218902}" v="1" dt="2021-12-10T06:59:06.018"/>
    <p1510:client id="{AB878D45-6FC3-1367-1879-41988BEBFB11}" v="148" dt="2021-12-10T07:18:03.906"/>
    <p1510:client id="{B3177392-50B9-3856-C00C-CAAFF21755F6}" v="13" dt="2021-12-10T07:10:19.358"/>
    <p1510:client id="{C1636310-2507-D34F-9697-0254C1C590C6}" v="545" dt="2021-12-10T07:17:16.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p:scale>
          <a:sx n="28" d="100"/>
          <a:sy n="28" d="100"/>
        </p:scale>
        <p:origin x="1696" y="40"/>
      </p:cViewPr>
      <p:guideLst>
        <p:guide orient="horz" pos="2765"/>
        <p:guide orient="horz" pos="240"/>
        <p:guide orient="horz" pos="16800"/>
        <p:guide orient="horz"/>
        <p:guide pos="220"/>
        <p:guide pos="2282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2/19/22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657270" rtl="0" eaLnBrk="1" latinLnBrk="0" hangingPunct="1">
      <a:defRPr sz="4833" kern="1200">
        <a:solidFill>
          <a:schemeClr val="tx1"/>
        </a:solidFill>
        <a:latin typeface="+mn-lt"/>
        <a:ea typeface="+mn-ea"/>
        <a:cs typeface="+mn-cs"/>
      </a:defRPr>
    </a:lvl1pPr>
    <a:lvl2pPr marL="1828636" algn="l" defTabSz="3657270" rtl="0" eaLnBrk="1" latinLnBrk="0" hangingPunct="1">
      <a:defRPr sz="4833" kern="1200">
        <a:solidFill>
          <a:schemeClr val="tx1"/>
        </a:solidFill>
        <a:latin typeface="+mn-lt"/>
        <a:ea typeface="+mn-ea"/>
        <a:cs typeface="+mn-cs"/>
      </a:defRPr>
    </a:lvl2pPr>
    <a:lvl3pPr marL="3657270" algn="l" defTabSz="3657270" rtl="0" eaLnBrk="1" latinLnBrk="0" hangingPunct="1">
      <a:defRPr sz="4833" kern="1200">
        <a:solidFill>
          <a:schemeClr val="tx1"/>
        </a:solidFill>
        <a:latin typeface="+mn-lt"/>
        <a:ea typeface="+mn-ea"/>
        <a:cs typeface="+mn-cs"/>
      </a:defRPr>
    </a:lvl3pPr>
    <a:lvl4pPr marL="5485906" algn="l" defTabSz="3657270" rtl="0" eaLnBrk="1" latinLnBrk="0" hangingPunct="1">
      <a:defRPr sz="4833" kern="1200">
        <a:solidFill>
          <a:schemeClr val="tx1"/>
        </a:solidFill>
        <a:latin typeface="+mn-lt"/>
        <a:ea typeface="+mn-ea"/>
        <a:cs typeface="+mn-cs"/>
      </a:defRPr>
    </a:lvl4pPr>
    <a:lvl5pPr marL="7314542" algn="l" defTabSz="3657270" rtl="0" eaLnBrk="1" latinLnBrk="0" hangingPunct="1">
      <a:defRPr sz="4833" kern="1200">
        <a:solidFill>
          <a:schemeClr val="tx1"/>
        </a:solidFill>
        <a:latin typeface="+mn-lt"/>
        <a:ea typeface="+mn-ea"/>
        <a:cs typeface="+mn-cs"/>
      </a:defRPr>
    </a:lvl5pPr>
    <a:lvl6pPr marL="9143178" algn="l" defTabSz="3657270" rtl="0" eaLnBrk="1" latinLnBrk="0" hangingPunct="1">
      <a:defRPr sz="4833" kern="1200">
        <a:solidFill>
          <a:schemeClr val="tx1"/>
        </a:solidFill>
        <a:latin typeface="+mn-lt"/>
        <a:ea typeface="+mn-ea"/>
        <a:cs typeface="+mn-cs"/>
      </a:defRPr>
    </a:lvl6pPr>
    <a:lvl7pPr marL="10971814" algn="l" defTabSz="3657270" rtl="0" eaLnBrk="1" latinLnBrk="0" hangingPunct="1">
      <a:defRPr sz="4833" kern="1200">
        <a:solidFill>
          <a:schemeClr val="tx1"/>
        </a:solidFill>
        <a:latin typeface="+mn-lt"/>
        <a:ea typeface="+mn-ea"/>
        <a:cs typeface="+mn-cs"/>
      </a:defRPr>
    </a:lvl7pPr>
    <a:lvl8pPr marL="12800448" algn="l" defTabSz="3657270" rtl="0" eaLnBrk="1" latinLnBrk="0" hangingPunct="1">
      <a:defRPr sz="4833" kern="1200">
        <a:solidFill>
          <a:schemeClr val="tx1"/>
        </a:solidFill>
        <a:latin typeface="+mn-lt"/>
        <a:ea typeface="+mn-ea"/>
        <a:cs typeface="+mn-cs"/>
      </a:defRPr>
    </a:lvl8pPr>
    <a:lvl9pPr marL="14629084" algn="l" defTabSz="3657270" rtl="0" eaLnBrk="1" latinLnBrk="0" hangingPunct="1">
      <a:defRPr sz="483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3062" y="5315401"/>
            <a:ext cx="838067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398189" y="4608602"/>
            <a:ext cx="8374063" cy="659083"/>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083" b="1" u="sng" baseline="0">
                <a:solidFill>
                  <a:schemeClr val="accent1"/>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398188" y="11828405"/>
            <a:ext cx="8375385" cy="659083"/>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083" b="1" u="sng" baseline="0">
                <a:solidFill>
                  <a:schemeClr val="accent1"/>
                </a:solidFill>
              </a:defRPr>
            </a:lvl1pPr>
          </a:lstStyle>
          <a:p>
            <a:pPr lvl="0"/>
            <a:r>
              <a:rPr lang="en-US"/>
              <a:t>(click to edit)  OBJECTIVES</a:t>
            </a:r>
          </a:p>
        </p:txBody>
      </p:sp>
      <p:sp>
        <p:nvSpPr>
          <p:cNvPr id="21" name="Text Placeholder 3"/>
          <p:cNvSpPr>
            <a:spLocks noGrp="1"/>
          </p:cNvSpPr>
          <p:nvPr>
            <p:ph type="body" sz="quarter" idx="21" hasCustomPrompt="1"/>
          </p:nvPr>
        </p:nvSpPr>
        <p:spPr>
          <a:xfrm>
            <a:off x="9550134" y="5315401"/>
            <a:ext cx="8374062"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9550135" y="4608602"/>
            <a:ext cx="8374063" cy="659083"/>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083" b="1" u="sng" baseline="0">
                <a:solidFill>
                  <a:schemeClr val="accent1"/>
                </a:solidFill>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18654452" y="5315401"/>
            <a:ext cx="8374062"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8647837" y="4608602"/>
            <a:ext cx="8382000" cy="659083"/>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083" b="1" u="sng" baseline="0">
                <a:solidFill>
                  <a:schemeClr val="accent1"/>
                </a:solidFill>
              </a:defRPr>
            </a:lvl1pPr>
          </a:lstStyle>
          <a:p>
            <a:pPr lvl="0"/>
            <a:r>
              <a:rPr lang="en-US"/>
              <a:t>(click to edit)  RESULTS</a:t>
            </a:r>
          </a:p>
        </p:txBody>
      </p:sp>
      <p:sp>
        <p:nvSpPr>
          <p:cNvPr id="25" name="Text Placeholder 5"/>
          <p:cNvSpPr>
            <a:spLocks noGrp="1"/>
          </p:cNvSpPr>
          <p:nvPr>
            <p:ph type="body" sz="quarter" idx="25" hasCustomPrompt="1"/>
          </p:nvPr>
        </p:nvSpPr>
        <p:spPr>
          <a:xfrm>
            <a:off x="27825243" y="4608602"/>
            <a:ext cx="8372515" cy="659083"/>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083" b="1" u="sng" baseline="0">
                <a:solidFill>
                  <a:schemeClr val="accent1"/>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27825243" y="5315401"/>
            <a:ext cx="8372515"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27825243" y="11878593"/>
            <a:ext cx="8372515" cy="659083"/>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083" b="1" u="sng" baseline="0">
                <a:solidFill>
                  <a:schemeClr val="accent1"/>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27825244" y="12509502"/>
            <a:ext cx="837670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27825243" y="21384145"/>
            <a:ext cx="8372515" cy="659083"/>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083" b="1" u="sng" baseline="0">
                <a:solidFill>
                  <a:schemeClr val="accent1"/>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27825244" y="22027872"/>
            <a:ext cx="837670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383062" y="12459627"/>
            <a:ext cx="838067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77" name="Text Placeholder 76"/>
          <p:cNvSpPr>
            <a:spLocks noGrp="1"/>
          </p:cNvSpPr>
          <p:nvPr>
            <p:ph type="body" sz="quarter" idx="150" hasCustomPrompt="1"/>
          </p:nvPr>
        </p:nvSpPr>
        <p:spPr>
          <a:xfrm>
            <a:off x="4943827" y="2606596"/>
            <a:ext cx="26665807" cy="1066800"/>
          </a:xfrm>
          <a:prstGeom prst="rect">
            <a:avLst/>
          </a:prstGeom>
        </p:spPr>
        <p:txBody>
          <a:bodyPr>
            <a:normAutofit/>
          </a:bodyPr>
          <a:lstStyle>
            <a:lvl1pPr marL="0" indent="0" algn="ctr">
              <a:buFontTx/>
              <a:buNone/>
              <a:defRPr sz="45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a:t>Click here to add affiliations</a:t>
            </a:r>
          </a:p>
        </p:txBody>
      </p:sp>
      <p:sp>
        <p:nvSpPr>
          <p:cNvPr id="78" name="Text Placeholder 76"/>
          <p:cNvSpPr>
            <a:spLocks noGrp="1"/>
          </p:cNvSpPr>
          <p:nvPr>
            <p:ph type="body" sz="quarter" idx="151" hasCustomPrompt="1"/>
          </p:nvPr>
        </p:nvSpPr>
        <p:spPr>
          <a:xfrm>
            <a:off x="4943827" y="1539796"/>
            <a:ext cx="26665807" cy="1066800"/>
          </a:xfrm>
          <a:prstGeom prst="rect">
            <a:avLst/>
          </a:prstGeom>
        </p:spPr>
        <p:txBody>
          <a:bodyPr anchor="t" anchorCtr="1">
            <a:normAutofit/>
          </a:bodyPr>
          <a:lstStyle>
            <a:lvl1pPr marL="0" indent="0" algn="ctr">
              <a:buFontTx/>
              <a:buNone/>
              <a:defRPr sz="6666">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a:t>Click here to add authors</a:t>
            </a:r>
          </a:p>
        </p:txBody>
      </p:sp>
      <p:sp>
        <p:nvSpPr>
          <p:cNvPr id="79" name="Text Placeholder 76"/>
          <p:cNvSpPr>
            <a:spLocks noGrp="1"/>
          </p:cNvSpPr>
          <p:nvPr>
            <p:ph type="body" sz="quarter" idx="153" hasCustomPrompt="1"/>
          </p:nvPr>
        </p:nvSpPr>
        <p:spPr>
          <a:xfrm>
            <a:off x="4943827" y="174818"/>
            <a:ext cx="26665807" cy="1364978"/>
          </a:xfrm>
          <a:prstGeom prst="rect">
            <a:avLst/>
          </a:prstGeom>
        </p:spPr>
        <p:txBody>
          <a:bodyPr anchor="t" anchorCtr="1">
            <a:normAutofit/>
          </a:bodyPr>
          <a:lstStyle>
            <a:lvl1pPr marL="0" indent="0" algn="ctr">
              <a:buFontTx/>
              <a:buNone/>
              <a:defRPr sz="8000" b="1">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3062" y="5315401"/>
            <a:ext cx="838067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398189" y="4608602"/>
            <a:ext cx="8374063" cy="659083"/>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398188" y="11828405"/>
            <a:ext cx="8375385" cy="659083"/>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a:t>(click to edit)  OBJECTIVES</a:t>
            </a:r>
          </a:p>
        </p:txBody>
      </p:sp>
      <p:sp>
        <p:nvSpPr>
          <p:cNvPr id="21" name="Text Placeholder 3"/>
          <p:cNvSpPr>
            <a:spLocks noGrp="1"/>
          </p:cNvSpPr>
          <p:nvPr>
            <p:ph type="body" sz="quarter" idx="21" hasCustomPrompt="1"/>
          </p:nvPr>
        </p:nvSpPr>
        <p:spPr>
          <a:xfrm>
            <a:off x="9550134" y="5315401"/>
            <a:ext cx="8374062"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9550135" y="4608602"/>
            <a:ext cx="8374063" cy="659083"/>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18654452" y="5315401"/>
            <a:ext cx="8374062"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8647837" y="4608602"/>
            <a:ext cx="8382000" cy="659083"/>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a:t>(click to edit)  RESULTS</a:t>
            </a:r>
          </a:p>
        </p:txBody>
      </p:sp>
      <p:sp>
        <p:nvSpPr>
          <p:cNvPr id="25" name="Text Placeholder 5"/>
          <p:cNvSpPr>
            <a:spLocks noGrp="1"/>
          </p:cNvSpPr>
          <p:nvPr>
            <p:ph type="body" sz="quarter" idx="25" hasCustomPrompt="1"/>
          </p:nvPr>
        </p:nvSpPr>
        <p:spPr>
          <a:xfrm>
            <a:off x="27825243" y="4608602"/>
            <a:ext cx="8372515" cy="659083"/>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27825243" y="5315401"/>
            <a:ext cx="8372515"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27825243" y="11878593"/>
            <a:ext cx="8372515" cy="659083"/>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27825244" y="12509502"/>
            <a:ext cx="837670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27825243" y="21384145"/>
            <a:ext cx="8372515" cy="659083"/>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27825244" y="22027872"/>
            <a:ext cx="837670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383062" y="12459627"/>
            <a:ext cx="838067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138" indent="-476207">
              <a:defRPr sz="2083">
                <a:latin typeface="Trebuchet MS" pitchFamily="34" charset="0"/>
              </a:defRPr>
            </a:lvl2pPr>
            <a:lvl3pPr marL="1714346" indent="-476207">
              <a:defRPr sz="2083">
                <a:latin typeface="Trebuchet MS" pitchFamily="34" charset="0"/>
              </a:defRPr>
            </a:lvl3pPr>
            <a:lvl4pPr marL="2238174" indent="-523828">
              <a:defRPr sz="2083">
                <a:latin typeface="Trebuchet MS" pitchFamily="34" charset="0"/>
              </a:defRPr>
            </a:lvl4pPr>
            <a:lvl5pPr marL="2619139" indent="-380966">
              <a:defRPr sz="2083">
                <a:latin typeface="Trebuchet MS" pitchFamily="34" charset="0"/>
              </a:defRPr>
            </a:lvl5pPr>
          </a:lstStyle>
          <a:p>
            <a:pPr lvl="0"/>
            <a:r>
              <a:rPr lang="en-US"/>
              <a:t>Type in or paste your text here</a:t>
            </a:r>
          </a:p>
        </p:txBody>
      </p:sp>
      <p:sp>
        <p:nvSpPr>
          <p:cNvPr id="77" name="Text Placeholder 76"/>
          <p:cNvSpPr>
            <a:spLocks noGrp="1"/>
          </p:cNvSpPr>
          <p:nvPr>
            <p:ph type="body" sz="quarter" idx="150" hasCustomPrompt="1"/>
          </p:nvPr>
        </p:nvSpPr>
        <p:spPr>
          <a:xfrm>
            <a:off x="4943827" y="2819956"/>
            <a:ext cx="26665807" cy="1066800"/>
          </a:xfrm>
          <a:prstGeom prst="rect">
            <a:avLst/>
          </a:prstGeom>
        </p:spPr>
        <p:txBody>
          <a:bodyPr>
            <a:normAutofit/>
          </a:bodyPr>
          <a:lstStyle>
            <a:lvl1pPr marL="0" indent="0" algn="ctr">
              <a:buFontTx/>
              <a:buNone/>
              <a:defRPr sz="5000">
                <a:solidFill>
                  <a:schemeClr val="accent5">
                    <a:lumMod val="50000"/>
                  </a:schemeClr>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a:t>Click here to add affiliations</a:t>
            </a:r>
          </a:p>
        </p:txBody>
      </p:sp>
      <p:sp>
        <p:nvSpPr>
          <p:cNvPr id="78" name="Text Placeholder 76"/>
          <p:cNvSpPr>
            <a:spLocks noGrp="1"/>
          </p:cNvSpPr>
          <p:nvPr>
            <p:ph type="body" sz="quarter" idx="151" hasCustomPrompt="1"/>
          </p:nvPr>
        </p:nvSpPr>
        <p:spPr>
          <a:xfrm>
            <a:off x="4943827" y="1753156"/>
            <a:ext cx="26665807" cy="1066800"/>
          </a:xfrm>
          <a:prstGeom prst="rect">
            <a:avLst/>
          </a:prstGeom>
        </p:spPr>
        <p:txBody>
          <a:bodyPr anchor="t" anchorCtr="1">
            <a:normAutofit/>
          </a:bodyPr>
          <a:lstStyle>
            <a:lvl1pPr marL="0" indent="0" algn="ctr">
              <a:buFontTx/>
              <a:buNone/>
              <a:defRPr sz="7333">
                <a:solidFill>
                  <a:schemeClr val="accent5">
                    <a:lumMod val="50000"/>
                  </a:schemeClr>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a:t>Click here to add authors</a:t>
            </a:r>
          </a:p>
        </p:txBody>
      </p:sp>
      <p:sp>
        <p:nvSpPr>
          <p:cNvPr id="79" name="Text Placeholder 76"/>
          <p:cNvSpPr>
            <a:spLocks noGrp="1"/>
          </p:cNvSpPr>
          <p:nvPr>
            <p:ph type="body" sz="quarter" idx="153" hasCustomPrompt="1"/>
          </p:nvPr>
        </p:nvSpPr>
        <p:spPr>
          <a:xfrm>
            <a:off x="4943827" y="388178"/>
            <a:ext cx="26665807" cy="1364978"/>
          </a:xfrm>
          <a:prstGeom prst="rect">
            <a:avLst/>
          </a:prstGeom>
        </p:spPr>
        <p:txBody>
          <a:bodyPr anchor="t" anchorCtr="1">
            <a:normAutofit/>
          </a:bodyPr>
          <a:lstStyle>
            <a:lvl1pPr marL="0" indent="0" algn="ctr">
              <a:buFontTx/>
              <a:buNone/>
              <a:defRPr sz="9583" b="1">
                <a:solidFill>
                  <a:schemeClr val="accent5">
                    <a:lumMod val="50000"/>
                  </a:schemeClr>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26137905"/>
            <a:ext cx="36576000" cy="1291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71"/>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36576000" cy="3743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71"/>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8842600" y="11749"/>
          <a:ext cx="8147391" cy="27232684"/>
        </p:xfrm>
        <a:graphic>
          <a:graphicData uri="http://schemas.openxmlformats.org/drawingml/2006/table">
            <a:tbl>
              <a:tblPr firstRow="1" bandRow="1">
                <a:tableStyleId>{5C22544A-7EE6-4342-B048-85BDC9FD1C3A}</a:tableStyleId>
              </a:tblPr>
              <a:tblGrid>
                <a:gridCol w="3493538">
                  <a:extLst>
                    <a:ext uri="{9D8B030D-6E8A-4147-A177-3AD203B41FA5}">
                      <a16:colId xmlns:a16="http://schemas.microsoft.com/office/drawing/2014/main" val="20000"/>
                    </a:ext>
                  </a:extLst>
                </a:gridCol>
                <a:gridCol w="4653853">
                  <a:extLst>
                    <a:ext uri="{9D8B030D-6E8A-4147-A177-3AD203B41FA5}">
                      <a16:colId xmlns:a16="http://schemas.microsoft.com/office/drawing/2014/main" val="20001"/>
                    </a:ext>
                  </a:extLst>
                </a:gridCol>
              </a:tblGrid>
              <a:tr h="1107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000" b="0" spc="600">
                          <a:solidFill>
                            <a:srgbClr val="1F3A4E"/>
                          </a:solidFill>
                          <a:latin typeface="Arial Black" panose="020B0A04020102020204" pitchFamily="34" charset="0"/>
                        </a:rPr>
                        <a:t>QUICK START GUIDE</a:t>
                      </a:r>
                      <a:br>
                        <a:rPr lang="en-US" sz="3000" b="0" spc="600">
                          <a:solidFill>
                            <a:srgbClr val="1F3A4E"/>
                          </a:solidFill>
                          <a:latin typeface="Arial Black" panose="020B0A04020102020204" pitchFamily="34" charset="0"/>
                        </a:rPr>
                      </a:br>
                      <a:r>
                        <a:rPr lang="en-US" sz="2300" b="1" spc="0">
                          <a:solidFill>
                            <a:srgbClr val="FF0000"/>
                          </a:solidFill>
                          <a:latin typeface="Trebuchet MS" pitchFamily="34" charset="0"/>
                        </a:rPr>
                        <a:t>(THIS SIDEBAR WILL NOT PRINT)</a:t>
                      </a:r>
                      <a:endParaRPr lang="en-US" sz="3000" b="1" spc="600">
                        <a:solidFill>
                          <a:schemeClr val="bg1"/>
                        </a:solidFill>
                        <a:latin typeface="Trebuchet MS" pitchFamily="34" charset="0"/>
                      </a:endParaRPr>
                    </a:p>
                  </a:txBody>
                  <a:tcPr marL="152400" marR="76200" marT="114300" marB="38100">
                    <a:solidFill>
                      <a:srgbClr val="FFC000"/>
                    </a:solidFill>
                  </a:tcPr>
                </a:tc>
                <a:tc hMerge="1">
                  <a:txBody>
                    <a:bodyPr/>
                    <a:lstStyle/>
                    <a:p>
                      <a:endParaRPr lang="en-US"/>
                    </a:p>
                  </a:txBody>
                  <a:tcPr/>
                </a:tc>
                <a:extLst>
                  <a:ext uri="{0D108BD9-81ED-4DB2-BD59-A6C34878D82A}">
                    <a16:rowId xmlns:a16="http://schemas.microsoft.com/office/drawing/2014/main" val="10000"/>
                  </a:ext>
                </a:extLst>
              </a:tr>
              <a:tr h="3505520">
                <a:tc gridSpan="2">
                  <a:txBody>
                    <a:bodyPr/>
                    <a:lstStyle/>
                    <a:p>
                      <a:pPr defTabSz="3765639"/>
                      <a:r>
                        <a:rPr lang="en-US" sz="1700" i="0">
                          <a:solidFill>
                            <a:srgbClr val="D9D9D9"/>
                          </a:solidFill>
                          <a:latin typeface="Arial"/>
                          <a:cs typeface="Arial"/>
                        </a:rPr>
                        <a:t>This PowerPoint template produces a </a:t>
                      </a:r>
                      <a:r>
                        <a:rPr lang="en-US" sz="1700" i="0">
                          <a:solidFill>
                            <a:srgbClr val="FFC000"/>
                          </a:solidFill>
                          <a:latin typeface="Arial"/>
                          <a:cs typeface="Arial"/>
                        </a:rPr>
                        <a:t>36"x48" </a:t>
                      </a:r>
                      <a:r>
                        <a:rPr lang="en-US" sz="1700" i="0">
                          <a:solidFill>
                            <a:srgbClr val="D9D9D9"/>
                          </a:solidFill>
                          <a:latin typeface="Arial"/>
                          <a:cs typeface="Arial"/>
                        </a:rPr>
                        <a:t>presentation poster. You can use it to create your research poster by placing your title, subtitle, text, tables, charts and photos. </a:t>
                      </a:r>
                    </a:p>
                    <a:p>
                      <a:pPr defTabSz="3765639"/>
                      <a:endParaRPr lang="en-US" sz="1700" i="0">
                        <a:solidFill>
                          <a:srgbClr val="D9D9D9"/>
                        </a:solidFill>
                        <a:latin typeface="Arial"/>
                        <a:cs typeface="Arial"/>
                      </a:endParaRPr>
                    </a:p>
                    <a:p>
                      <a:pPr defTabSz="3765639"/>
                      <a:r>
                        <a:rPr lang="en-US" sz="17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700" i="0" err="1">
                          <a:solidFill>
                            <a:srgbClr val="FFC000"/>
                          </a:solidFill>
                          <a:latin typeface="Arial"/>
                          <a:cs typeface="Arial"/>
                        </a:rPr>
                        <a:t>PosterPresentations.com</a:t>
                      </a:r>
                      <a:r>
                        <a:rPr lang="en-US" sz="1700" i="0">
                          <a:solidFill>
                            <a:srgbClr val="D9D9D9"/>
                          </a:solidFill>
                          <a:latin typeface="Arial"/>
                          <a:cs typeface="Arial"/>
                        </a:rPr>
                        <a:t> and click on the  </a:t>
                      </a:r>
                      <a:r>
                        <a:rPr lang="en-US" sz="1700" i="0">
                          <a:solidFill>
                            <a:srgbClr val="FFC000"/>
                          </a:solidFill>
                          <a:latin typeface="Arial"/>
                          <a:cs typeface="Arial"/>
                        </a:rPr>
                        <a:t>HELP DESK</a:t>
                      </a:r>
                      <a:r>
                        <a:rPr lang="en-US" sz="1700" i="0" baseline="0">
                          <a:solidFill>
                            <a:srgbClr val="D9D9D9"/>
                          </a:solidFill>
                          <a:latin typeface="Arial"/>
                          <a:cs typeface="Arial"/>
                        </a:rPr>
                        <a:t> </a:t>
                      </a:r>
                      <a:r>
                        <a:rPr lang="en-US" sz="1700" i="0">
                          <a:solidFill>
                            <a:srgbClr val="D9D9D9"/>
                          </a:solidFill>
                          <a:latin typeface="Arial"/>
                          <a:cs typeface="Arial"/>
                        </a:rPr>
                        <a:t>tab.</a:t>
                      </a:r>
                    </a:p>
                    <a:p>
                      <a:pPr defTabSz="3765639"/>
                      <a:endParaRPr lang="en-US" sz="1700" i="0">
                        <a:solidFill>
                          <a:srgbClr val="D9D9D9"/>
                        </a:solidFill>
                        <a:latin typeface="Arial"/>
                        <a:cs typeface="Arial"/>
                      </a:endParaRPr>
                    </a:p>
                    <a:p>
                      <a:pPr defTabSz="3765639"/>
                      <a:r>
                        <a:rPr lang="en-US" sz="1700" i="0">
                          <a:solidFill>
                            <a:srgbClr val="D9D9D9"/>
                          </a:solidFill>
                          <a:latin typeface="Arial"/>
                          <a:cs typeface="Arial"/>
                        </a:rPr>
                        <a:t>To print your poster using our same-day professional printing service, go online to </a:t>
                      </a:r>
                      <a:r>
                        <a:rPr lang="en-US" sz="1700" i="0" err="1">
                          <a:solidFill>
                            <a:srgbClr val="FFC000"/>
                          </a:solidFill>
                          <a:latin typeface="Arial"/>
                          <a:cs typeface="Arial"/>
                        </a:rPr>
                        <a:t>PosterPresentations.com</a:t>
                      </a:r>
                      <a:r>
                        <a:rPr lang="en-US" sz="1700" i="0">
                          <a:solidFill>
                            <a:srgbClr val="D9D9D9"/>
                          </a:solidFill>
                          <a:latin typeface="Arial"/>
                          <a:cs typeface="Arial"/>
                        </a:rPr>
                        <a:t> and click on "</a:t>
                      </a:r>
                      <a:r>
                        <a:rPr lang="en-US" sz="1700" i="0">
                          <a:solidFill>
                            <a:srgbClr val="FFC000"/>
                          </a:solidFill>
                          <a:latin typeface="Arial"/>
                          <a:cs typeface="Arial"/>
                        </a:rPr>
                        <a:t>Order your poster</a:t>
                      </a:r>
                      <a:r>
                        <a:rPr lang="en-US" sz="1700" i="0">
                          <a:solidFill>
                            <a:srgbClr val="D9D9D9"/>
                          </a:solidFill>
                          <a:latin typeface="Arial"/>
                          <a:cs typeface="Arial"/>
                        </a:rPr>
                        <a:t>".</a:t>
                      </a:r>
                      <a:endParaRPr lang="en-US" sz="1700" b="1">
                        <a:solidFill>
                          <a:srgbClr val="D9D9D9"/>
                        </a:solidFill>
                        <a:latin typeface="Arial"/>
                        <a:cs typeface="Arial"/>
                      </a:endParaRPr>
                    </a:p>
                  </a:txBody>
                  <a:tcPr marL="152400" marR="76200" marT="114300" marB="3810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810348">
                <a:tc>
                  <a:txBody>
                    <a:bodyPr/>
                    <a:lstStyle/>
                    <a:p>
                      <a:pPr algn="ctr"/>
                      <a:endParaRPr lang="en-US" sz="1700">
                        <a:solidFill>
                          <a:srgbClr val="1F3A4E"/>
                        </a:solidFill>
                      </a:endParaRPr>
                    </a:p>
                    <a:p>
                      <a:pPr algn="ctr"/>
                      <a:endParaRPr lang="en-US" sz="1700">
                        <a:solidFill>
                          <a:srgbClr val="1F3A4E"/>
                        </a:solidFill>
                      </a:endParaRPr>
                    </a:p>
                    <a:p>
                      <a:pPr algn="ctr"/>
                      <a:r>
                        <a:rPr lang="en-US" sz="1700">
                          <a:solidFill>
                            <a:schemeClr val="bg1"/>
                          </a:solidFill>
                          <a:latin typeface="Arial" panose="020B0604020202020204" pitchFamily="34" charset="0"/>
                          <a:cs typeface="Arial" panose="020B0604020202020204" pitchFamily="34" charset="0"/>
                        </a:rPr>
                        <a:t>This is a template for a </a:t>
                      </a:r>
                    </a:p>
                    <a:p>
                      <a:pPr algn="ctr"/>
                      <a:r>
                        <a:rPr lang="en-US" sz="1700">
                          <a:solidFill>
                            <a:schemeClr val="bg1"/>
                          </a:solidFill>
                          <a:latin typeface="Arial" panose="020B0604020202020204" pitchFamily="34" charset="0"/>
                          <a:cs typeface="Arial" panose="020B0604020202020204" pitchFamily="34" charset="0"/>
                        </a:rPr>
                        <a:t>presentation poster</a:t>
                      </a:r>
                      <a:br>
                        <a:rPr lang="en-US" sz="1700">
                          <a:solidFill>
                            <a:schemeClr val="bg1"/>
                          </a:solidFill>
                          <a:latin typeface="Arial" panose="020B0604020202020204" pitchFamily="34" charset="0"/>
                          <a:cs typeface="Arial" panose="020B0604020202020204" pitchFamily="34" charset="0"/>
                        </a:rPr>
                      </a:br>
                      <a:r>
                        <a:rPr lang="en-US" sz="3000" b="1">
                          <a:solidFill>
                            <a:srgbClr val="FFC000"/>
                          </a:solidFill>
                          <a:latin typeface="Arial" panose="020B0604020202020204" pitchFamily="34" charset="0"/>
                          <a:cs typeface="Arial" panose="020B0604020202020204" pitchFamily="34" charset="0"/>
                        </a:rPr>
                        <a:t>36 inches tall</a:t>
                      </a:r>
                      <a:br>
                        <a:rPr lang="en-US" sz="3000" b="1">
                          <a:solidFill>
                            <a:srgbClr val="FFC000"/>
                          </a:solidFill>
                          <a:latin typeface="Arial" panose="020B0604020202020204" pitchFamily="34" charset="0"/>
                          <a:cs typeface="Arial" panose="020B0604020202020204" pitchFamily="34" charset="0"/>
                        </a:rPr>
                      </a:br>
                      <a:r>
                        <a:rPr lang="en-US" sz="3000" b="1">
                          <a:solidFill>
                            <a:srgbClr val="FFC000"/>
                          </a:solidFill>
                          <a:latin typeface="Arial" panose="020B0604020202020204" pitchFamily="34" charset="0"/>
                          <a:cs typeface="Arial" panose="020B0604020202020204" pitchFamily="34" charset="0"/>
                        </a:rPr>
                        <a:t>by</a:t>
                      </a:r>
                      <a:br>
                        <a:rPr lang="en-US" sz="3000" b="1">
                          <a:solidFill>
                            <a:srgbClr val="FFC000"/>
                          </a:solidFill>
                          <a:latin typeface="Arial" panose="020B0604020202020204" pitchFamily="34" charset="0"/>
                          <a:cs typeface="Arial" panose="020B0604020202020204" pitchFamily="34" charset="0"/>
                        </a:rPr>
                      </a:br>
                      <a:r>
                        <a:rPr lang="en-US" sz="3000" b="1">
                          <a:solidFill>
                            <a:srgbClr val="FFC000"/>
                          </a:solidFill>
                          <a:latin typeface="Arial" panose="020B0604020202020204" pitchFamily="34" charset="0"/>
                          <a:cs typeface="Arial" panose="020B0604020202020204" pitchFamily="34" charset="0"/>
                        </a:rPr>
                        <a:t>48 inches wide</a:t>
                      </a:r>
                      <a:br>
                        <a:rPr lang="en-US" sz="1700">
                          <a:solidFill>
                            <a:schemeClr val="bg1"/>
                          </a:solidFill>
                          <a:latin typeface="Arial" panose="020B0604020202020204" pitchFamily="34" charset="0"/>
                          <a:cs typeface="Arial" panose="020B0604020202020204" pitchFamily="34" charset="0"/>
                        </a:rPr>
                      </a:br>
                      <a:endParaRPr lang="en-US" sz="1700">
                        <a:solidFill>
                          <a:srgbClr val="1F3A4E"/>
                        </a:solidFill>
                      </a:endParaRPr>
                    </a:p>
                  </a:txBody>
                  <a:tcPr marL="76200" marR="76200" marT="38100" marB="381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a:solidFill>
                            <a:srgbClr val="FFC000"/>
                          </a:solidFill>
                          <a:latin typeface="Arial" panose="020B0604020202020204" pitchFamily="34" charset="0"/>
                          <a:cs typeface="Arial" panose="020B0604020202020204" pitchFamily="34" charset="0"/>
                        </a:rPr>
                        <a:t>Important: Check the template size</a:t>
                      </a:r>
                      <a:br>
                        <a:rPr lang="en-US" sz="1700" b="0" baseline="0">
                          <a:solidFill>
                            <a:srgbClr val="FFC000"/>
                          </a:solidFill>
                          <a:latin typeface="Arial" panose="020B0604020202020204" pitchFamily="34" charset="0"/>
                          <a:cs typeface="Arial" panose="020B0604020202020204" pitchFamily="34" charset="0"/>
                        </a:rPr>
                      </a:br>
                      <a:r>
                        <a:rPr lang="en-US" sz="17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700" b="0" baseline="0">
                          <a:solidFill>
                            <a:srgbClr val="D9D9D9"/>
                          </a:solidFill>
                          <a:latin typeface="Arial" panose="020B0604020202020204" pitchFamily="34" charset="0"/>
                          <a:cs typeface="Arial" panose="020B0604020202020204" pitchFamily="34" charset="0"/>
                        </a:rPr>
                      </a:br>
                      <a:r>
                        <a:rPr lang="en-US" sz="17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700" b="0" baseline="0">
                          <a:solidFill>
                            <a:srgbClr val="D9D9D9"/>
                          </a:solidFill>
                          <a:latin typeface="Arial" panose="020B0604020202020204" pitchFamily="34" charset="0"/>
                          <a:cs typeface="Arial" panose="020B0604020202020204" pitchFamily="34" charset="0"/>
                        </a:rPr>
                      </a:br>
                      <a:r>
                        <a:rPr lang="en-US" sz="1700" b="0" baseline="0">
                          <a:solidFill>
                            <a:srgbClr val="FFC000"/>
                          </a:solidFill>
                          <a:latin typeface="Arial" panose="020B0604020202020204" pitchFamily="34" charset="0"/>
                          <a:cs typeface="Arial" panose="020B0604020202020204" pitchFamily="34" charset="0"/>
                        </a:rPr>
                        <a:t>30 tall x 40 wide</a:t>
                      </a:r>
                      <a:br>
                        <a:rPr lang="en-US" sz="1700" b="0" baseline="0">
                          <a:solidFill>
                            <a:srgbClr val="FFC000"/>
                          </a:solidFill>
                          <a:latin typeface="Arial" panose="020B0604020202020204" pitchFamily="34" charset="0"/>
                          <a:cs typeface="Arial" panose="020B0604020202020204" pitchFamily="34" charset="0"/>
                        </a:rPr>
                      </a:br>
                      <a:r>
                        <a:rPr lang="en-US" sz="1700" b="0" baseline="0">
                          <a:solidFill>
                            <a:srgbClr val="FFC000"/>
                          </a:solidFill>
                          <a:latin typeface="Arial" panose="020B0604020202020204" pitchFamily="34" charset="0"/>
                          <a:cs typeface="Arial" panose="020B0604020202020204" pitchFamily="34" charset="0"/>
                        </a:rPr>
                        <a:t>42 tall x 56 wide</a:t>
                      </a:r>
                      <a:br>
                        <a:rPr lang="en-US" sz="1700" b="0" baseline="0">
                          <a:solidFill>
                            <a:srgbClr val="FFC000"/>
                          </a:solidFill>
                          <a:latin typeface="Arial" panose="020B0604020202020204" pitchFamily="34" charset="0"/>
                          <a:cs typeface="Arial" panose="020B0604020202020204" pitchFamily="34" charset="0"/>
                        </a:rPr>
                      </a:br>
                      <a:r>
                        <a:rPr lang="en-US" sz="1700" b="0" baseline="0">
                          <a:solidFill>
                            <a:srgbClr val="FFC000"/>
                          </a:solidFill>
                          <a:latin typeface="Arial" panose="020B0604020202020204" pitchFamily="34" charset="0"/>
                          <a:cs typeface="Arial" panose="020B0604020202020204" pitchFamily="34" charset="0"/>
                        </a:rPr>
                        <a:t>48 tall x 64 wide</a:t>
                      </a:r>
                    </a:p>
                  </a:txBody>
                  <a:tcPr marL="152400" marR="76200" marT="114300" marB="38100">
                    <a:solidFill>
                      <a:srgbClr val="010101"/>
                    </a:solidFill>
                  </a:tcPr>
                </a:tc>
                <a:extLst>
                  <a:ext uri="{0D108BD9-81ED-4DB2-BD59-A6C34878D82A}">
                    <a16:rowId xmlns:a16="http://schemas.microsoft.com/office/drawing/2014/main" val="10008"/>
                  </a:ext>
                </a:extLst>
              </a:tr>
              <a:tr h="3573910">
                <a:tc>
                  <a:txBody>
                    <a:bodyPr/>
                    <a:lstStyle/>
                    <a:p>
                      <a:endParaRPr lang="en-US" sz="1700">
                        <a:solidFill>
                          <a:srgbClr val="1F3A4E"/>
                        </a:solidFill>
                      </a:endParaRPr>
                    </a:p>
                  </a:txBody>
                  <a:tcPr marL="76200" marR="76200" marT="38100" marB="38100">
                    <a:blipFill rotWithShape="1">
                      <a:blip r:embed="rId3"/>
                      <a:stretch>
                        <a:fillRect/>
                      </a:stretch>
                    </a:blipFill>
                  </a:tcPr>
                </a:tc>
                <a:tc>
                  <a:txBody>
                    <a:bodyPr/>
                    <a:lstStyle/>
                    <a:p>
                      <a:pPr algn="l"/>
                      <a:r>
                        <a:rPr lang="en-US" sz="2000" b="1" baseline="0">
                          <a:solidFill>
                            <a:srgbClr val="FFC000"/>
                          </a:solidFill>
                          <a:latin typeface="Arial" panose="020B0604020202020204" pitchFamily="34" charset="0"/>
                          <a:cs typeface="Arial" panose="020B0604020202020204" pitchFamily="34" charset="0"/>
                        </a:rPr>
                        <a:t>How to </a:t>
                      </a:r>
                      <a:r>
                        <a:rPr lang="en-US" sz="3300" b="1" baseline="0">
                          <a:solidFill>
                            <a:srgbClr val="FFC000"/>
                          </a:solidFill>
                          <a:latin typeface="Arial" panose="020B0604020202020204" pitchFamily="34" charset="0"/>
                          <a:cs typeface="Arial" panose="020B0604020202020204" pitchFamily="34" charset="0"/>
                        </a:rPr>
                        <a:t>Zoom in </a:t>
                      </a:r>
                      <a:r>
                        <a:rPr lang="en-US" sz="2000" b="1" baseline="0">
                          <a:solidFill>
                            <a:srgbClr val="FFC000"/>
                          </a:solidFill>
                          <a:latin typeface="Arial" panose="020B0604020202020204" pitchFamily="34" charset="0"/>
                          <a:cs typeface="Arial" panose="020B0604020202020204" pitchFamily="34" charset="0"/>
                        </a:rPr>
                        <a:t>and </a:t>
                      </a:r>
                      <a:r>
                        <a:rPr lang="en-US" sz="1500" b="1" baseline="0">
                          <a:solidFill>
                            <a:srgbClr val="FFC000"/>
                          </a:solidFill>
                          <a:latin typeface="Arial" panose="020B0604020202020204" pitchFamily="34" charset="0"/>
                          <a:cs typeface="Arial" panose="020B0604020202020204" pitchFamily="34" charset="0"/>
                        </a:rPr>
                        <a:t>out</a:t>
                      </a:r>
                      <a:endParaRPr lang="en-US" sz="2000" b="1" baseline="0">
                        <a:solidFill>
                          <a:srgbClr val="FFC000"/>
                        </a:solidFill>
                        <a:latin typeface="Arial" panose="020B0604020202020204" pitchFamily="34" charset="0"/>
                        <a:cs typeface="Arial" panose="020B0604020202020204" pitchFamily="34" charset="0"/>
                      </a:endParaRPr>
                    </a:p>
                    <a:p>
                      <a:pPr algn="l"/>
                      <a:r>
                        <a:rPr lang="en-US" sz="17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700" b="0" baseline="0">
                          <a:solidFill>
                            <a:srgbClr val="D9D9D9"/>
                          </a:solidFill>
                          <a:latin typeface="Arial" panose="020B0604020202020204" pitchFamily="34" charset="0"/>
                          <a:cs typeface="Arial" panose="020B0604020202020204" pitchFamily="34" charset="0"/>
                        </a:rPr>
                      </a:br>
                      <a:r>
                        <a:rPr lang="en-US" sz="1700" b="0" baseline="0">
                          <a:solidFill>
                            <a:srgbClr val="FFC000"/>
                          </a:solidFill>
                          <a:latin typeface="Arial" panose="020B0604020202020204" pitchFamily="34" charset="0"/>
                          <a:cs typeface="Arial" panose="020B0604020202020204" pitchFamily="34" charset="0"/>
                        </a:rPr>
                        <a:t>1. </a:t>
                      </a:r>
                      <a:r>
                        <a:rPr lang="en-US" sz="17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700" b="0" baseline="0">
                          <a:solidFill>
                            <a:srgbClr val="D9D9D9"/>
                          </a:solidFill>
                          <a:latin typeface="Arial" panose="020B0604020202020204" pitchFamily="34" charset="0"/>
                          <a:cs typeface="Arial" panose="020B0604020202020204" pitchFamily="34" charset="0"/>
                        </a:rPr>
                      </a:br>
                      <a:r>
                        <a:rPr lang="en-US" sz="1700" b="0" baseline="0">
                          <a:solidFill>
                            <a:srgbClr val="FFC000"/>
                          </a:solidFill>
                          <a:latin typeface="Arial" panose="020B0604020202020204" pitchFamily="34" charset="0"/>
                          <a:cs typeface="Arial" panose="020B0604020202020204" pitchFamily="34" charset="0"/>
                        </a:rPr>
                        <a:t>2. </a:t>
                      </a:r>
                      <a:r>
                        <a:rPr lang="en-US" sz="17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52400" marR="76200" marT="114300" marB="38100">
                    <a:solidFill>
                      <a:srgbClr val="010101"/>
                    </a:solidFill>
                  </a:tcPr>
                </a:tc>
                <a:extLst>
                  <a:ext uri="{0D108BD9-81ED-4DB2-BD59-A6C34878D82A}">
                    <a16:rowId xmlns:a16="http://schemas.microsoft.com/office/drawing/2014/main" val="10001"/>
                  </a:ext>
                </a:extLst>
              </a:tr>
              <a:tr h="15004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a:solidFill>
                            <a:srgbClr val="FFC000"/>
                          </a:solidFill>
                          <a:latin typeface="Arial" panose="020B0604020202020204" pitchFamily="34" charset="0"/>
                          <a:cs typeface="Arial" panose="020B0604020202020204" pitchFamily="34" charset="0"/>
                        </a:rPr>
                        <a:t>Ruler and Guides</a:t>
                      </a:r>
                      <a:br>
                        <a:rPr lang="en-US" sz="1700" b="0" baseline="0">
                          <a:solidFill>
                            <a:srgbClr val="FFC000"/>
                          </a:solidFill>
                          <a:latin typeface="Arial" panose="020B0604020202020204" pitchFamily="34" charset="0"/>
                          <a:cs typeface="Arial" panose="020B0604020202020204" pitchFamily="34" charset="0"/>
                        </a:rPr>
                      </a:br>
                      <a:r>
                        <a:rPr lang="en-US" sz="17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76200" marR="76200" marT="38100" marB="38100">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186949">
                <a:tc>
                  <a:txBody>
                    <a:bodyPr/>
                    <a:lstStyle/>
                    <a:p>
                      <a:endParaRPr lang="en-US" sz="1700">
                        <a:solidFill>
                          <a:srgbClr val="1F3A4E"/>
                        </a:solidFill>
                      </a:endParaRPr>
                    </a:p>
                  </a:txBody>
                  <a:tcPr marL="76200" marR="76200" marT="38100" marB="38100">
                    <a:blipFill rotWithShape="1">
                      <a:blip r:embed="rId4"/>
                      <a:stretch>
                        <a:fillRect/>
                      </a:stretch>
                    </a:blipFill>
                  </a:tcPr>
                </a:tc>
                <a:tc>
                  <a:txBody>
                    <a:bodyPr/>
                    <a:lstStyle/>
                    <a:p>
                      <a:pPr marL="0" lvl="1" indent="0" algn="l" defTabSz="114300"/>
                      <a:r>
                        <a:rPr lang="en-US" sz="2000" b="1" baseline="0">
                          <a:solidFill>
                            <a:srgbClr val="FFC000"/>
                          </a:solidFill>
                          <a:latin typeface="Arial" panose="020B0604020202020204" pitchFamily="34" charset="0"/>
                          <a:cs typeface="Arial" panose="020B0604020202020204" pitchFamily="34" charset="0"/>
                        </a:rPr>
                        <a:t>Headers and text containers</a:t>
                      </a:r>
                      <a:br>
                        <a:rPr lang="en-US" sz="1700" b="0" baseline="0">
                          <a:solidFill>
                            <a:schemeClr val="bg1"/>
                          </a:solidFill>
                          <a:latin typeface="Arial" panose="020B0604020202020204" pitchFamily="34" charset="0"/>
                          <a:cs typeface="Arial" panose="020B0604020202020204" pitchFamily="34" charset="0"/>
                        </a:rPr>
                      </a:br>
                      <a:r>
                        <a:rPr lang="en-US" sz="17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700" b="0" baseline="0">
                          <a:solidFill>
                            <a:schemeClr val="bg1"/>
                          </a:solidFill>
                          <a:latin typeface="Arial" panose="020B0604020202020204" pitchFamily="34" charset="0"/>
                          <a:cs typeface="Arial" panose="020B0604020202020204" pitchFamily="34" charset="0"/>
                        </a:rPr>
                      </a:br>
                      <a:r>
                        <a:rPr lang="en-US" sz="1700" b="0" baseline="0">
                          <a:solidFill>
                            <a:srgbClr val="FFC000"/>
                          </a:solidFill>
                          <a:latin typeface="Arial" panose="020B0604020202020204" pitchFamily="34" charset="0"/>
                          <a:cs typeface="Arial" panose="020B0604020202020204" pitchFamily="34" charset="0"/>
                        </a:rPr>
                        <a:t>-</a:t>
                      </a:r>
                      <a:r>
                        <a:rPr lang="en-US" sz="1700" b="0" baseline="0">
                          <a:solidFill>
                            <a:schemeClr val="bg1"/>
                          </a:solidFill>
                          <a:latin typeface="Arial" panose="020B0604020202020204" pitchFamily="34" charset="0"/>
                          <a:cs typeface="Arial" panose="020B0604020202020204" pitchFamily="34" charset="0"/>
                        </a:rPr>
                        <a:t> </a:t>
                      </a:r>
                      <a:r>
                        <a:rPr lang="en-US" sz="1700" b="0" baseline="0">
                          <a:solidFill>
                            <a:srgbClr val="D9D9D9"/>
                          </a:solidFill>
                          <a:latin typeface="Arial" panose="020B0604020202020204" pitchFamily="34" charset="0"/>
                          <a:cs typeface="Arial" panose="020B0604020202020204" pitchFamily="34" charset="0"/>
                        </a:rPr>
                        <a:t>Click inside a section header to add its text. </a:t>
                      </a:r>
                      <a:br>
                        <a:rPr lang="en-US" sz="1700" b="0" baseline="0">
                          <a:solidFill>
                            <a:schemeClr val="bg1"/>
                          </a:solidFill>
                          <a:latin typeface="Arial" panose="020B0604020202020204" pitchFamily="34" charset="0"/>
                          <a:cs typeface="Arial" panose="020B0604020202020204" pitchFamily="34" charset="0"/>
                        </a:rPr>
                      </a:br>
                      <a:r>
                        <a:rPr lang="en-US" sz="1700" b="0" baseline="0">
                          <a:solidFill>
                            <a:srgbClr val="FFC000"/>
                          </a:solidFill>
                          <a:latin typeface="Arial" panose="020B0604020202020204" pitchFamily="34" charset="0"/>
                          <a:cs typeface="Arial" panose="020B0604020202020204" pitchFamily="34" charset="0"/>
                        </a:rPr>
                        <a:t>-</a:t>
                      </a:r>
                      <a:r>
                        <a:rPr lang="en-US" sz="1700" b="0" baseline="0">
                          <a:solidFill>
                            <a:schemeClr val="bg1"/>
                          </a:solidFill>
                          <a:latin typeface="Arial" panose="020B0604020202020204" pitchFamily="34" charset="0"/>
                          <a:cs typeface="Arial" panose="020B0604020202020204" pitchFamily="34" charset="0"/>
                        </a:rPr>
                        <a:t> </a:t>
                      </a:r>
                      <a:r>
                        <a:rPr lang="en-US" sz="17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700" b="0" baseline="0">
                          <a:solidFill>
                            <a:schemeClr val="bg1"/>
                          </a:solidFill>
                          <a:latin typeface="Arial" panose="020B0604020202020204" pitchFamily="34" charset="0"/>
                          <a:cs typeface="Arial" panose="020B0604020202020204" pitchFamily="34" charset="0"/>
                        </a:rPr>
                      </a:br>
                      <a:r>
                        <a:rPr lang="en-US" sz="1700" b="0" baseline="0">
                          <a:solidFill>
                            <a:srgbClr val="FFC000"/>
                          </a:solidFill>
                          <a:latin typeface="Arial" panose="020B0604020202020204" pitchFamily="34" charset="0"/>
                          <a:cs typeface="Arial" panose="020B0604020202020204" pitchFamily="34" charset="0"/>
                        </a:rPr>
                        <a:t>-</a:t>
                      </a:r>
                      <a:r>
                        <a:rPr lang="en-US" sz="1700" b="0" baseline="0">
                          <a:solidFill>
                            <a:schemeClr val="bg1"/>
                          </a:solidFill>
                          <a:latin typeface="Arial" panose="020B0604020202020204" pitchFamily="34" charset="0"/>
                          <a:cs typeface="Arial" panose="020B0604020202020204" pitchFamily="34" charset="0"/>
                        </a:rPr>
                        <a:t> </a:t>
                      </a:r>
                      <a:r>
                        <a:rPr lang="en-US" sz="17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52400" marR="76200" marT="114300" marB="38100">
                    <a:solidFill>
                      <a:srgbClr val="010101"/>
                    </a:solidFill>
                  </a:tcPr>
                </a:tc>
                <a:extLst>
                  <a:ext uri="{0D108BD9-81ED-4DB2-BD59-A6C34878D82A}">
                    <a16:rowId xmlns:a16="http://schemas.microsoft.com/office/drawing/2014/main" val="10003"/>
                  </a:ext>
                </a:extLst>
              </a:tr>
              <a:tr h="2932613">
                <a:tc gridSpan="2">
                  <a:txBody>
                    <a:bodyPr/>
                    <a:lstStyle/>
                    <a:p>
                      <a:r>
                        <a:rPr lang="en-US" sz="2000" b="1">
                          <a:solidFill>
                            <a:srgbClr val="FFC000"/>
                          </a:solidFill>
                          <a:latin typeface="Arial" panose="020B0604020202020204" pitchFamily="34" charset="0"/>
                          <a:cs typeface="Arial" panose="020B0604020202020204" pitchFamily="34" charset="0"/>
                        </a:rPr>
                        <a:t>Adding content to the poster</a:t>
                      </a:r>
                    </a:p>
                    <a:p>
                      <a:r>
                        <a:rPr lang="en-US" sz="17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7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700">
                        <a:solidFill>
                          <a:srgbClr val="D9D9D9"/>
                        </a:solidFill>
                        <a:latin typeface="Arial" panose="020B0604020202020204" pitchFamily="34" charset="0"/>
                        <a:cs typeface="Arial" panose="020B0604020202020204" pitchFamily="34" charset="0"/>
                      </a:endParaRPr>
                    </a:p>
                  </a:txBody>
                  <a:tcPr marL="76200" marR="76200" marT="38100" marB="38100">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9813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52400" marR="76200" marT="114300" marB="381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10975">
                <a:tc gridSpan="2">
                  <a:txBody>
                    <a:bodyPr/>
                    <a:lstStyle/>
                    <a:p>
                      <a:endParaRPr lang="en-US" sz="1700">
                        <a:solidFill>
                          <a:schemeClr val="bg1"/>
                        </a:solidFill>
                        <a:latin typeface="Arial" panose="020B0604020202020204" pitchFamily="34" charset="0"/>
                        <a:cs typeface="Arial" panose="020B0604020202020204" pitchFamily="34" charset="0"/>
                      </a:endParaRPr>
                    </a:p>
                  </a:txBody>
                  <a:tcPr marL="152400" marR="76200" marT="114300" marB="3810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066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700" noProof="0">
                          <a:solidFill>
                            <a:srgbClr val="D9D9D9"/>
                          </a:solidFill>
                          <a:latin typeface="Arial"/>
                          <a:cs typeface="Arial"/>
                        </a:rPr>
                        <a:t>Zoom in and look at your images at 100%-200% magnification. If they look clear, they will print well. </a:t>
                      </a:r>
                    </a:p>
                  </a:txBody>
                  <a:tcPr marL="152400" marR="76200" marT="114300" marB="3810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65605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700" noProof="0">
                        <a:solidFill>
                          <a:schemeClr val="bg1"/>
                        </a:solidFill>
                        <a:latin typeface="Arial"/>
                        <a:cs typeface="Arial"/>
                      </a:endParaRPr>
                    </a:p>
                  </a:txBody>
                  <a:tcPr marL="152400" marR="76200" marT="114300" marB="381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37246024" y="-70624"/>
          <a:ext cx="7858490" cy="27562559"/>
        </p:xfrm>
        <a:graphic>
          <a:graphicData uri="http://schemas.openxmlformats.org/drawingml/2006/table">
            <a:tbl>
              <a:tblPr firstRow="1" bandRow="1">
                <a:tableStyleId>{5C22544A-7EE6-4342-B048-85BDC9FD1C3A}</a:tableStyleId>
              </a:tblPr>
              <a:tblGrid>
                <a:gridCol w="2786529">
                  <a:extLst>
                    <a:ext uri="{9D8B030D-6E8A-4147-A177-3AD203B41FA5}">
                      <a16:colId xmlns:a16="http://schemas.microsoft.com/office/drawing/2014/main" val="20000"/>
                    </a:ext>
                  </a:extLst>
                </a:gridCol>
                <a:gridCol w="1151299">
                  <a:extLst>
                    <a:ext uri="{9D8B030D-6E8A-4147-A177-3AD203B41FA5}">
                      <a16:colId xmlns:a16="http://schemas.microsoft.com/office/drawing/2014/main" val="997673227"/>
                    </a:ext>
                  </a:extLst>
                </a:gridCol>
                <a:gridCol w="3920662">
                  <a:extLst>
                    <a:ext uri="{9D8B030D-6E8A-4147-A177-3AD203B41FA5}">
                      <a16:colId xmlns:a16="http://schemas.microsoft.com/office/drawing/2014/main" val="4164475170"/>
                    </a:ext>
                  </a:extLst>
                </a:gridCol>
              </a:tblGrid>
              <a:tr h="14636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a:solidFill>
                            <a:srgbClr val="1F3A4E"/>
                          </a:solidFill>
                          <a:latin typeface="Arial Black" panose="020B0A04020102020204" pitchFamily="34" charset="0"/>
                        </a:rPr>
                        <a:t>QUICK START GUIDE</a:t>
                      </a:r>
                      <a:br>
                        <a:rPr lang="en-US" sz="3300" b="0" spc="600">
                          <a:solidFill>
                            <a:srgbClr val="1F3A4E"/>
                          </a:solidFill>
                          <a:latin typeface="Arial Black" panose="020B0A04020102020204" pitchFamily="34" charset="0"/>
                        </a:rPr>
                      </a:br>
                      <a:r>
                        <a:rPr lang="en-US" sz="2700" b="1" spc="0">
                          <a:solidFill>
                            <a:srgbClr val="FF0000"/>
                          </a:solidFill>
                          <a:latin typeface="Trebuchet MS" pitchFamily="34" charset="0"/>
                        </a:rPr>
                        <a:t>(THIS SIDEBAR WILL NOT PRINT)</a:t>
                      </a:r>
                      <a:endParaRPr lang="en-US" sz="3300" b="1" spc="600">
                        <a:solidFill>
                          <a:schemeClr val="bg1"/>
                        </a:solidFill>
                        <a:latin typeface="Trebuchet MS" pitchFamily="34" charset="0"/>
                      </a:endParaRPr>
                    </a:p>
                  </a:txBody>
                  <a:tcPr marL="152400" marR="76200" marT="114300" marB="381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35918">
                <a:tc gridSpan="3">
                  <a:txBody>
                    <a:bodyPr/>
                    <a:lstStyle/>
                    <a:p>
                      <a:pPr algn="l"/>
                      <a:r>
                        <a:rPr lang="en-US" sz="23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0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0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000">
                        <a:solidFill>
                          <a:srgbClr val="FFC000"/>
                        </a:solidFill>
                      </a:endParaRPr>
                    </a:p>
                    <a:p>
                      <a:pPr marL="0" indent="0" algn="l" defTabSz="114300"/>
                      <a:endParaRPr lang="en-US" sz="2000" b="0" baseline="0">
                        <a:solidFill>
                          <a:srgbClr val="D9D9D9"/>
                        </a:solidFill>
                        <a:latin typeface="Arial" panose="020B0604020202020204" pitchFamily="34" charset="0"/>
                        <a:cs typeface="Arial" panose="020B0604020202020204" pitchFamily="34" charset="0"/>
                      </a:endParaRPr>
                    </a:p>
                    <a:p>
                      <a:pPr marL="0" indent="0" algn="l" defTabSz="114300"/>
                      <a:r>
                        <a:rPr lang="en-US" sz="20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000" b="0" baseline="0">
                        <a:solidFill>
                          <a:srgbClr val="D9D9D9"/>
                        </a:solidFill>
                        <a:latin typeface="Arial" panose="020B0604020202020204" pitchFamily="34" charset="0"/>
                        <a:cs typeface="Arial" panose="020B0604020202020204" pitchFamily="34" charset="0"/>
                      </a:endParaRPr>
                    </a:p>
                    <a:p>
                      <a:pPr marL="0" indent="0" algn="l" defTabSz="114300"/>
                      <a:r>
                        <a:rPr lang="en-US" sz="20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52400" marR="76200" marT="114300" marB="3810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056433">
                <a:tc gridSpan="3">
                  <a:txBody>
                    <a:bodyPr/>
                    <a:lstStyle/>
                    <a:p>
                      <a:r>
                        <a:rPr lang="en-US" sz="2300" b="1">
                          <a:solidFill>
                            <a:srgbClr val="FFC000"/>
                          </a:solidFill>
                          <a:latin typeface="Arial" panose="020B0604020202020204" pitchFamily="34" charset="0"/>
                          <a:cs typeface="Arial" panose="020B0604020202020204" pitchFamily="34" charset="0"/>
                        </a:rPr>
                        <a:t>How to change the column layout configuration</a:t>
                      </a:r>
                    </a:p>
                    <a:p>
                      <a:r>
                        <a:rPr lang="en-US" sz="20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000">
                          <a:solidFill>
                            <a:srgbClr val="D9D9D9"/>
                          </a:solidFill>
                          <a:latin typeface="Arial" panose="020B0604020202020204" pitchFamily="34" charset="0"/>
                          <a:cs typeface="Arial" panose="020B0604020202020204" pitchFamily="34" charset="0"/>
                        </a:rPr>
                        <a:t>You can see a tutorial here: </a:t>
                      </a:r>
                      <a:r>
                        <a:rPr lang="en-US" sz="2000" u="sng">
                          <a:solidFill>
                            <a:srgbClr val="FFC000"/>
                          </a:solidFill>
                          <a:latin typeface="Arial" panose="020B0604020202020204" pitchFamily="34" charset="0"/>
                          <a:cs typeface="Arial" panose="020B0604020202020204" pitchFamily="34" charset="0"/>
                        </a:rPr>
                        <a:t>https://</a:t>
                      </a:r>
                      <a:r>
                        <a:rPr lang="en-US" sz="2000" u="sng" err="1">
                          <a:solidFill>
                            <a:srgbClr val="FFC000"/>
                          </a:solidFill>
                          <a:latin typeface="Arial" panose="020B0604020202020204" pitchFamily="34" charset="0"/>
                          <a:cs typeface="Arial" panose="020B0604020202020204" pitchFamily="34" charset="0"/>
                        </a:rPr>
                        <a:t>www.posterpresentations.com</a:t>
                      </a:r>
                      <a:r>
                        <a:rPr lang="en-US" sz="2000" u="sng">
                          <a:solidFill>
                            <a:srgbClr val="FFC000"/>
                          </a:solidFill>
                          <a:latin typeface="Arial" panose="020B0604020202020204" pitchFamily="34" charset="0"/>
                          <a:cs typeface="Arial" panose="020B0604020202020204" pitchFamily="34" charset="0"/>
                        </a:rPr>
                        <a:t>/how-to-change-the-column-</a:t>
                      </a:r>
                      <a:r>
                        <a:rPr lang="en-US" sz="2000" u="sng" err="1">
                          <a:solidFill>
                            <a:srgbClr val="FFC000"/>
                          </a:solidFill>
                          <a:latin typeface="Arial" panose="020B0604020202020204" pitchFamily="34" charset="0"/>
                          <a:cs typeface="Arial" panose="020B0604020202020204" pitchFamily="34" charset="0"/>
                        </a:rPr>
                        <a:t>configuration.html</a:t>
                      </a:r>
                      <a:endParaRPr lang="en-US" sz="7200" u="sng">
                        <a:solidFill>
                          <a:srgbClr val="FFC000"/>
                        </a:solidFill>
                      </a:endParaRPr>
                    </a:p>
                  </a:txBody>
                  <a:tcPr marL="152400" marR="76200" marT="114300" marB="3810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43142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rgbClr val="D9D9D9"/>
                        </a:solidFill>
                        <a:latin typeface="Arial" panose="020B0604020202020204" pitchFamily="34" charset="0"/>
                        <a:cs typeface="Arial" panose="020B0604020202020204" pitchFamily="34" charset="0"/>
                      </a:endParaRPr>
                    </a:p>
                  </a:txBody>
                  <a:tcPr marL="152400" marR="76200" marT="114300" marB="381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panose="020B0604020202020204" pitchFamily="34" charset="0"/>
                          <a:cs typeface="Arial" panose="020B0604020202020204" pitchFamily="34" charset="0"/>
                        </a:rPr>
                        <a:t>The Quick Start</a:t>
                      </a:r>
                      <a:r>
                        <a:rPr lang="en-US" sz="2000" baseline="0" noProof="0">
                          <a:solidFill>
                            <a:srgbClr val="D9D9D9"/>
                          </a:solidFill>
                          <a:latin typeface="Arial" panose="020B0604020202020204" pitchFamily="34" charset="0"/>
                          <a:cs typeface="Arial" panose="020B0604020202020204" pitchFamily="34" charset="0"/>
                        </a:rPr>
                        <a:t> Guides</a:t>
                      </a:r>
                      <a:r>
                        <a:rPr lang="en-US" sz="2000" noProof="0">
                          <a:solidFill>
                            <a:srgbClr val="D9D9D9"/>
                          </a:solidFill>
                          <a:latin typeface="Arial" panose="020B0604020202020204" pitchFamily="34" charset="0"/>
                          <a:cs typeface="Arial" panose="020B0604020202020204" pitchFamily="34" charset="0"/>
                        </a:rPr>
                        <a:t> </a:t>
                      </a:r>
                      <a:r>
                        <a:rPr lang="en-US" sz="2000" u="sng" noProof="0">
                          <a:solidFill>
                            <a:srgbClr val="D9D9D9"/>
                          </a:solidFill>
                          <a:latin typeface="Arial" panose="020B0604020202020204" pitchFamily="34" charset="0"/>
                          <a:cs typeface="Arial" panose="020B0604020202020204" pitchFamily="34" charset="0"/>
                        </a:rPr>
                        <a:t>are outside the template’s printable area</a:t>
                      </a:r>
                      <a:r>
                        <a:rPr lang="en-US" sz="2000" noProof="0">
                          <a:solidFill>
                            <a:srgbClr val="D9D9D9"/>
                          </a:solidFill>
                          <a:latin typeface="Arial" panose="020B0604020202020204" pitchFamily="34" charset="0"/>
                          <a:cs typeface="Arial" panose="020B0604020202020204" pitchFamily="34" charset="0"/>
                        </a:rPr>
                        <a:t> and they will not be on the printed poster</a:t>
                      </a:r>
                      <a:r>
                        <a:rPr lang="en-US" sz="20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a:solidFill>
                            <a:srgbClr val="D9D9D9"/>
                          </a:solidFill>
                          <a:latin typeface="Arial" panose="020B0604020202020204" pitchFamily="34" charset="0"/>
                          <a:cs typeface="Arial" panose="020B0604020202020204" pitchFamily="34" charset="0"/>
                        </a:rPr>
                        <a:t>To hide the guides click on the </a:t>
                      </a:r>
                      <a:r>
                        <a:rPr lang="en-US" sz="2000" b="1" baseline="0" noProof="0">
                          <a:solidFill>
                            <a:srgbClr val="D9D9D9"/>
                          </a:solidFill>
                          <a:latin typeface="Arial" panose="020B0604020202020204" pitchFamily="34" charset="0"/>
                          <a:cs typeface="Arial" panose="020B0604020202020204" pitchFamily="34" charset="0"/>
                        </a:rPr>
                        <a:t>Home</a:t>
                      </a:r>
                      <a:r>
                        <a:rPr lang="en-US" sz="20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000" b="1" baseline="0" noProof="0">
                          <a:solidFill>
                            <a:srgbClr val="D9D9D9"/>
                          </a:solidFill>
                          <a:latin typeface="Arial" panose="020B0604020202020204" pitchFamily="34" charset="0"/>
                          <a:cs typeface="Arial" panose="020B0604020202020204" pitchFamily="34" charset="0"/>
                        </a:rPr>
                        <a:t>Layout</a:t>
                      </a:r>
                      <a:r>
                        <a:rPr lang="en-US" sz="20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000" b="1" baseline="0" noProof="0">
                          <a:solidFill>
                            <a:srgbClr val="D9D9D9"/>
                          </a:solidFill>
                          <a:latin typeface="Arial" panose="020B0604020202020204" pitchFamily="34" charset="0"/>
                          <a:cs typeface="Arial" panose="020B0604020202020204" pitchFamily="34" charset="0"/>
                        </a:rPr>
                        <a:t>Without Guides </a:t>
                      </a:r>
                      <a:r>
                        <a:rPr lang="en-US" sz="2000" b="0" baseline="0" noProof="0">
                          <a:solidFill>
                            <a:srgbClr val="D9D9D9"/>
                          </a:solidFill>
                          <a:latin typeface="Arial" panose="020B0604020202020204" pitchFamily="34" charset="0"/>
                          <a:cs typeface="Arial" panose="020B0604020202020204" pitchFamily="34" charset="0"/>
                        </a:rPr>
                        <a:t>layout</a:t>
                      </a:r>
                      <a:r>
                        <a:rPr lang="en-US" sz="2000" baseline="0" noProof="0">
                          <a:solidFill>
                            <a:srgbClr val="D9D9D9"/>
                          </a:solidFill>
                          <a:latin typeface="Arial" panose="020B0604020202020204" pitchFamily="34" charset="0"/>
                          <a:cs typeface="Arial" panose="020B0604020202020204" pitchFamily="34" charset="0"/>
                        </a:rPr>
                        <a:t>.</a:t>
                      </a:r>
                      <a:endParaRPr lang="en-US" sz="20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noProof="0">
                        <a:solidFill>
                          <a:srgbClr val="D9D9D9"/>
                        </a:solidFill>
                        <a:latin typeface="Arial" panose="020B0604020202020204" pitchFamily="34" charset="0"/>
                        <a:cs typeface="Arial" panose="020B0604020202020204" pitchFamily="34" charset="0"/>
                      </a:endParaRPr>
                    </a:p>
                  </a:txBody>
                  <a:tcPr marL="152400" marR="76200" marT="114300" marB="38100">
                    <a:solidFill>
                      <a:srgbClr val="010101"/>
                    </a:solidFill>
                  </a:tcPr>
                </a:tc>
                <a:extLst>
                  <a:ext uri="{0D108BD9-81ED-4DB2-BD59-A6C34878D82A}">
                    <a16:rowId xmlns:a16="http://schemas.microsoft.com/office/drawing/2014/main" val="10005"/>
                  </a:ext>
                </a:extLst>
              </a:tr>
              <a:tr h="240693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rgbClr val="D9D9D9"/>
                        </a:solidFill>
                        <a:latin typeface="Arial" panose="020B0604020202020204" pitchFamily="34" charset="0"/>
                        <a:cs typeface="Arial" panose="020B0604020202020204" pitchFamily="34" charset="0"/>
                      </a:endParaRPr>
                    </a:p>
                  </a:txBody>
                  <a:tcPr marL="152400" marR="76200" marT="114300" marB="3810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51188">
                <a:tc gridSpan="2">
                  <a:txBody>
                    <a:bodyPr/>
                    <a:lstStyle/>
                    <a:p>
                      <a:r>
                        <a:rPr lang="en-US" sz="2300" b="1">
                          <a:solidFill>
                            <a:srgbClr val="FFC000"/>
                          </a:solidFill>
                          <a:latin typeface="Arial" panose="020B0604020202020204" pitchFamily="34" charset="0"/>
                          <a:cs typeface="Arial" panose="020B0604020202020204" pitchFamily="34" charset="0"/>
                        </a:rPr>
                        <a:t>How to</a:t>
                      </a:r>
                      <a:r>
                        <a:rPr lang="en-US" sz="2300" b="1" baseline="0">
                          <a:solidFill>
                            <a:srgbClr val="FFC000"/>
                          </a:solidFill>
                          <a:latin typeface="Arial" panose="020B0604020202020204" pitchFamily="34" charset="0"/>
                          <a:cs typeface="Arial" panose="020B0604020202020204" pitchFamily="34" charset="0"/>
                        </a:rPr>
                        <a:t> preview your poster prior to printing</a:t>
                      </a:r>
                      <a:endParaRPr lang="en-US" sz="2300" b="1">
                        <a:solidFill>
                          <a:srgbClr val="FFC000"/>
                        </a:solidFill>
                        <a:latin typeface="Arial" panose="020B0604020202020204" pitchFamily="34" charset="0"/>
                        <a:cs typeface="Arial" panose="020B0604020202020204" pitchFamily="34" charset="0"/>
                      </a:endParaRPr>
                    </a:p>
                    <a:p>
                      <a:r>
                        <a:rPr lang="en-US" sz="2000">
                          <a:solidFill>
                            <a:srgbClr val="D9D9D9"/>
                          </a:solidFill>
                          <a:latin typeface="Arial" panose="020B0604020202020204" pitchFamily="34" charset="0"/>
                          <a:cs typeface="Arial" panose="020B0604020202020204" pitchFamily="34" charset="0"/>
                        </a:rPr>
                        <a:t>You can preview your poster at any time by pressing the </a:t>
                      </a:r>
                      <a:r>
                        <a:rPr lang="en-US" sz="2000">
                          <a:solidFill>
                            <a:srgbClr val="FFC000"/>
                          </a:solidFill>
                          <a:latin typeface="Arial" panose="020B0604020202020204" pitchFamily="34" charset="0"/>
                          <a:cs typeface="Arial" panose="020B0604020202020204" pitchFamily="34" charset="0"/>
                        </a:rPr>
                        <a:t>F5 key</a:t>
                      </a:r>
                      <a:r>
                        <a:rPr lang="en-US" sz="20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a:solidFill>
                            <a:srgbClr val="FFC000"/>
                          </a:solidFill>
                          <a:latin typeface="Arial" panose="020B0604020202020204" pitchFamily="34" charset="0"/>
                          <a:cs typeface="Arial" panose="020B0604020202020204" pitchFamily="34" charset="0"/>
                        </a:rPr>
                        <a:t>ESC key </a:t>
                      </a:r>
                      <a:r>
                        <a:rPr lang="en-US" sz="2000">
                          <a:solidFill>
                            <a:srgbClr val="D9D9D9"/>
                          </a:solidFill>
                          <a:latin typeface="Arial" panose="020B0604020202020204" pitchFamily="34" charset="0"/>
                          <a:cs typeface="Arial" panose="020B0604020202020204" pitchFamily="34" charset="0"/>
                        </a:rPr>
                        <a:t>to exit Preview.</a:t>
                      </a:r>
                    </a:p>
                  </a:txBody>
                  <a:tcPr marL="152400" marR="76200" marT="114300" marB="38100">
                    <a:solidFill>
                      <a:srgbClr val="010101"/>
                    </a:solidFill>
                  </a:tcPr>
                </a:tc>
                <a:tc hMerge="1">
                  <a:txBody>
                    <a:bodyPr/>
                    <a:lstStyle/>
                    <a:p>
                      <a:endParaRPr lang="en-US"/>
                    </a:p>
                  </a:txBody>
                  <a:tcPr/>
                </a:tc>
                <a:tc>
                  <a:txBody>
                    <a:bodyPr/>
                    <a:lstStyle/>
                    <a:p>
                      <a:pPr algn="ctr"/>
                      <a:r>
                        <a:rPr lang="en-US" sz="9600" b="1">
                          <a:solidFill>
                            <a:srgbClr val="D9D9D9"/>
                          </a:solidFill>
                          <a:latin typeface="Arial" panose="020B0604020202020204" pitchFamily="34" charset="0"/>
                          <a:cs typeface="Arial" panose="020B0604020202020204" pitchFamily="34" charset="0"/>
                        </a:rPr>
                        <a:t>F5</a:t>
                      </a:r>
                      <a:r>
                        <a:rPr lang="en-US" sz="2000" baseline="0">
                          <a:solidFill>
                            <a:srgbClr val="D9D9D9"/>
                          </a:solidFill>
                          <a:latin typeface="Arial" panose="020B0604020202020204" pitchFamily="34" charset="0"/>
                          <a:cs typeface="Arial" panose="020B0604020202020204" pitchFamily="34" charset="0"/>
                        </a:rPr>
                        <a:t> </a:t>
                      </a:r>
                      <a:endParaRPr lang="en-US" sz="7200"/>
                    </a:p>
                  </a:txBody>
                  <a:tcPr marL="152400" marR="76200" marT="114300" marB="38100" anchor="ctr">
                    <a:solidFill>
                      <a:schemeClr val="tx1">
                        <a:lumMod val="95000"/>
                        <a:lumOff val="5000"/>
                      </a:schemeClr>
                    </a:solidFill>
                  </a:tcPr>
                </a:tc>
                <a:extLst>
                  <a:ext uri="{0D108BD9-81ED-4DB2-BD59-A6C34878D82A}">
                    <a16:rowId xmlns:a16="http://schemas.microsoft.com/office/drawing/2014/main" val="10006"/>
                  </a:ext>
                </a:extLst>
              </a:tr>
              <a:tr h="472834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3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When you are ready to have your poster printed go online to </a:t>
                      </a:r>
                      <a:r>
                        <a:rPr lang="en-US" sz="2000" noProof="0" err="1">
                          <a:solidFill>
                            <a:srgbClr val="FFC000"/>
                          </a:solidFill>
                          <a:latin typeface="Arial"/>
                          <a:cs typeface="Arial"/>
                        </a:rPr>
                        <a:t>PosterPresentations.com</a:t>
                      </a:r>
                      <a:r>
                        <a:rPr lang="en-US" sz="2000" noProof="0">
                          <a:solidFill>
                            <a:srgbClr val="D9D9D9"/>
                          </a:solidFill>
                          <a:latin typeface="Arial"/>
                          <a:cs typeface="Arial"/>
                        </a:rPr>
                        <a:t> and click on the "</a:t>
                      </a:r>
                      <a:r>
                        <a:rPr lang="en-US" sz="2000" noProof="0">
                          <a:solidFill>
                            <a:srgbClr val="FFC000"/>
                          </a:solidFill>
                          <a:latin typeface="Arial"/>
                          <a:cs typeface="Arial"/>
                        </a:rPr>
                        <a:t>Order Your Poster</a:t>
                      </a:r>
                      <a:r>
                        <a:rPr lang="en-US" sz="20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000" noProof="0">
                          <a:solidFill>
                            <a:srgbClr val="D9D9D9"/>
                          </a:solidFill>
                          <a:latin typeface="Arial"/>
                          <a:cs typeface="Arial"/>
                        </a:rPr>
                      </a:br>
                      <a:r>
                        <a:rPr lang="en-US" sz="2000" noProof="0">
                          <a:solidFill>
                            <a:srgbClr val="D9D9D9"/>
                          </a:solidFill>
                          <a:latin typeface="Arial"/>
                          <a:cs typeface="Arial"/>
                        </a:rPr>
                        <a:t>Go to </a:t>
                      </a:r>
                      <a:r>
                        <a:rPr lang="en-US" sz="2000" noProof="0" err="1">
                          <a:solidFill>
                            <a:srgbClr val="FFC000"/>
                          </a:solidFill>
                          <a:latin typeface="Arial"/>
                          <a:cs typeface="Arial"/>
                        </a:rPr>
                        <a:t>PosterPresentations.com</a:t>
                      </a:r>
                      <a:r>
                        <a:rPr lang="en-US" sz="2000" noProof="0">
                          <a:solidFill>
                            <a:srgbClr val="D9D9D9"/>
                          </a:solidFill>
                          <a:latin typeface="Arial"/>
                          <a:cs typeface="Arial"/>
                        </a:rPr>
                        <a:t> for more information.</a:t>
                      </a:r>
                    </a:p>
                  </a:txBody>
                  <a:tcPr marL="152400" marR="76200" marT="114300" marB="381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28982">
                <a:tc gridSpan="3">
                  <a:txBody>
                    <a:bodyPr/>
                    <a:lstStyle/>
                    <a:p>
                      <a:endParaRPr lang="en-US" sz="2000">
                        <a:solidFill>
                          <a:srgbClr val="1F3A4E"/>
                        </a:solidFill>
                      </a:endParaRPr>
                    </a:p>
                  </a:txBody>
                  <a:tcPr marL="152400" marR="76200" marT="114300" marB="3810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76837">
                <a:tc>
                  <a:txBody>
                    <a:bodyPr/>
                    <a:lstStyle/>
                    <a:p>
                      <a:pPr>
                        <a:lnSpc>
                          <a:spcPts val="2600"/>
                        </a:lnSpc>
                      </a:pPr>
                      <a:r>
                        <a:rPr lang="en-US" sz="1700">
                          <a:solidFill>
                            <a:schemeClr val="bg1">
                              <a:lumMod val="85000"/>
                            </a:schemeClr>
                          </a:solidFill>
                          <a:latin typeface="Arial"/>
                          <a:cs typeface="Arial"/>
                        </a:rPr>
                        <a:t>© 2019</a:t>
                      </a:r>
                      <a:r>
                        <a:rPr lang="en-US" sz="1700" baseline="0">
                          <a:solidFill>
                            <a:schemeClr val="bg1">
                              <a:lumMod val="85000"/>
                            </a:schemeClr>
                          </a:solidFill>
                          <a:latin typeface="Arial"/>
                          <a:cs typeface="Arial"/>
                        </a:rPr>
                        <a:t> </a:t>
                      </a:r>
                      <a:r>
                        <a:rPr lang="en-US" sz="1700" err="1">
                          <a:solidFill>
                            <a:schemeClr val="bg1">
                              <a:lumMod val="85000"/>
                            </a:schemeClr>
                          </a:solidFill>
                          <a:latin typeface="Arial"/>
                          <a:cs typeface="Arial"/>
                        </a:rPr>
                        <a:t>PosterPresentations.com</a:t>
                      </a:r>
                      <a:br>
                        <a:rPr lang="en-US" sz="1700">
                          <a:solidFill>
                            <a:schemeClr val="bg1">
                              <a:lumMod val="85000"/>
                            </a:schemeClr>
                          </a:solidFill>
                          <a:latin typeface="Arial"/>
                          <a:cs typeface="Arial"/>
                        </a:rPr>
                      </a:br>
                      <a:r>
                        <a:rPr lang="en-US" sz="1700">
                          <a:solidFill>
                            <a:schemeClr val="bg1">
                              <a:lumMod val="85000"/>
                            </a:schemeClr>
                          </a:solidFill>
                          <a:latin typeface="Arial"/>
                          <a:cs typeface="Arial"/>
                        </a:rPr>
                        <a:t>2117 Fourth Street ,</a:t>
                      </a:r>
                      <a:r>
                        <a:rPr lang="en-US" sz="1700" baseline="0">
                          <a:solidFill>
                            <a:schemeClr val="bg1">
                              <a:lumMod val="85000"/>
                            </a:schemeClr>
                          </a:solidFill>
                          <a:latin typeface="Arial"/>
                          <a:cs typeface="Arial"/>
                        </a:rPr>
                        <a:t> STE C        </a:t>
                      </a:r>
                    </a:p>
                    <a:p>
                      <a:pPr>
                        <a:lnSpc>
                          <a:spcPts val="2600"/>
                        </a:lnSpc>
                      </a:pPr>
                      <a:r>
                        <a:rPr lang="en-US" sz="1700" baseline="0">
                          <a:solidFill>
                            <a:schemeClr val="bg1">
                              <a:lumMod val="85000"/>
                            </a:schemeClr>
                          </a:solidFill>
                          <a:latin typeface="Arial"/>
                          <a:cs typeface="Arial"/>
                        </a:rPr>
                        <a:t>Berkeley CA 94710 USA</a:t>
                      </a:r>
                      <a:endParaRPr lang="en-US" sz="1700">
                        <a:solidFill>
                          <a:schemeClr val="bg1">
                            <a:lumMod val="85000"/>
                          </a:schemeClr>
                        </a:solidFill>
                        <a:latin typeface="Arial"/>
                        <a:cs typeface="Arial"/>
                      </a:endParaRPr>
                    </a:p>
                  </a:txBody>
                  <a:tcPr marL="152400" marR="76200" marT="114300" marB="3810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a:solidFill>
                            <a:srgbClr val="D0D0D0"/>
                          </a:solidFill>
                          <a:latin typeface="Arial"/>
                          <a:cs typeface="Arial"/>
                        </a:rPr>
                        <a:t>For complete tutorials</a:t>
                      </a:r>
                      <a:r>
                        <a:rPr lang="en-US" sz="20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a:solidFill>
                            <a:srgbClr val="FFC000"/>
                          </a:solidFill>
                          <a:latin typeface="Arial"/>
                          <a:cs typeface="Arial"/>
                        </a:rPr>
                        <a:t>https://</a:t>
                      </a:r>
                      <a:r>
                        <a:rPr lang="en-US" sz="1500" b="1" err="1">
                          <a:solidFill>
                            <a:srgbClr val="FFC000"/>
                          </a:solidFill>
                          <a:latin typeface="Arial"/>
                          <a:cs typeface="Arial"/>
                        </a:rPr>
                        <a:t>www.posterpresentations.com</a:t>
                      </a:r>
                      <a:r>
                        <a:rPr lang="en-US" sz="1500" b="1">
                          <a:solidFill>
                            <a:srgbClr val="FFC000"/>
                          </a:solidFill>
                          <a:latin typeface="Arial"/>
                          <a:cs typeface="Arial"/>
                        </a:rPr>
                        <a:t>/</a:t>
                      </a:r>
                      <a:r>
                        <a:rPr lang="en-US" sz="1500" b="1" err="1">
                          <a:solidFill>
                            <a:srgbClr val="FFC000"/>
                          </a:solidFill>
                          <a:latin typeface="Arial"/>
                          <a:cs typeface="Arial"/>
                        </a:rPr>
                        <a:t>helpdesk.html</a:t>
                      </a:r>
                      <a:endParaRPr lang="en-US" sz="1500">
                        <a:solidFill>
                          <a:schemeClr val="bg1">
                            <a:lumMod val="85000"/>
                          </a:schemeClr>
                        </a:solidFill>
                        <a:latin typeface="Arial"/>
                        <a:cs typeface="Arial"/>
                      </a:endParaRPr>
                    </a:p>
                  </a:txBody>
                  <a:tcPr marL="152400" marR="76200" marT="114300" marB="3810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940328" y="26643282"/>
            <a:ext cx="2095500" cy="284786"/>
          </a:xfrm>
          <a:prstGeom prst="rect">
            <a:avLst/>
          </a:prstGeom>
          <a:noFill/>
          <a:ln w="9525">
            <a:noFill/>
            <a:miter lim="800000"/>
            <a:headEnd/>
            <a:tailEnd/>
          </a:ln>
          <a:effectLst/>
        </p:spPr>
        <p:txBody>
          <a:bodyPr lIns="76053" tIns="38019" rIns="76053" bIns="38019">
            <a:spAutoFit/>
          </a:bodyPr>
          <a:lstStyle/>
          <a:p>
            <a:pPr eaLnBrk="0" hangingPunct="0">
              <a:lnSpc>
                <a:spcPct val="65000"/>
              </a:lnSpc>
              <a:spcBef>
                <a:spcPct val="50000"/>
              </a:spcBef>
              <a:defRPr/>
            </a:pPr>
            <a:r>
              <a:rPr lang="en-US" sz="417" b="1">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17" b="1">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657270" rtl="0" eaLnBrk="1" latinLnBrk="0" hangingPunct="1">
        <a:spcBef>
          <a:spcPct val="0"/>
        </a:spcBef>
        <a:buNone/>
        <a:defRPr sz="7333" kern="1200">
          <a:solidFill>
            <a:schemeClr val="bg1"/>
          </a:solidFill>
          <a:latin typeface="Trebuchet MS" pitchFamily="34" charset="0"/>
          <a:ea typeface="+mj-ea"/>
          <a:cs typeface="+mj-cs"/>
        </a:defRPr>
      </a:lvl1pPr>
    </p:titleStyle>
    <p:bodyStyle>
      <a:lvl1pPr marL="1371477" indent="-1371477" algn="l" defTabSz="3657270" rtl="0" eaLnBrk="1" latinLnBrk="0" hangingPunct="1">
        <a:spcBef>
          <a:spcPct val="20000"/>
        </a:spcBef>
        <a:buFont typeface="Arial" pitchFamily="34" charset="0"/>
        <a:buChar char="•"/>
        <a:defRPr sz="12833" kern="1200">
          <a:solidFill>
            <a:schemeClr val="tx1"/>
          </a:solidFill>
          <a:latin typeface="+mn-lt"/>
          <a:ea typeface="+mn-ea"/>
          <a:cs typeface="+mn-cs"/>
        </a:defRPr>
      </a:lvl1pPr>
      <a:lvl2pPr marL="2971533" indent="-1142897" algn="l" defTabSz="3657270"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1589" indent="-914318" algn="l" defTabSz="3657270" rtl="0" eaLnBrk="1" latinLnBrk="0" hangingPunct="1">
        <a:spcBef>
          <a:spcPct val="20000"/>
        </a:spcBef>
        <a:buFont typeface="Arial" pitchFamily="34" charset="0"/>
        <a:buChar char="•"/>
        <a:defRPr sz="9666" kern="1200">
          <a:solidFill>
            <a:schemeClr val="tx1"/>
          </a:solidFill>
          <a:latin typeface="+mn-lt"/>
          <a:ea typeface="+mn-ea"/>
          <a:cs typeface="+mn-cs"/>
        </a:defRPr>
      </a:lvl3pPr>
      <a:lvl4pPr marL="6400225"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8859"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7495"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6130"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4766"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3401"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270" rtl="0" eaLnBrk="1" latinLnBrk="0" hangingPunct="1">
        <a:defRPr sz="7166" kern="1200">
          <a:solidFill>
            <a:schemeClr val="tx1"/>
          </a:solidFill>
          <a:latin typeface="+mn-lt"/>
          <a:ea typeface="+mn-ea"/>
          <a:cs typeface="+mn-cs"/>
        </a:defRPr>
      </a:lvl1pPr>
      <a:lvl2pPr marL="1828636" algn="l" defTabSz="3657270" rtl="0" eaLnBrk="1" latinLnBrk="0" hangingPunct="1">
        <a:defRPr sz="7166" kern="1200">
          <a:solidFill>
            <a:schemeClr val="tx1"/>
          </a:solidFill>
          <a:latin typeface="+mn-lt"/>
          <a:ea typeface="+mn-ea"/>
          <a:cs typeface="+mn-cs"/>
        </a:defRPr>
      </a:lvl2pPr>
      <a:lvl3pPr marL="3657270" algn="l" defTabSz="3657270" rtl="0" eaLnBrk="1" latinLnBrk="0" hangingPunct="1">
        <a:defRPr sz="7166" kern="1200">
          <a:solidFill>
            <a:schemeClr val="tx1"/>
          </a:solidFill>
          <a:latin typeface="+mn-lt"/>
          <a:ea typeface="+mn-ea"/>
          <a:cs typeface="+mn-cs"/>
        </a:defRPr>
      </a:lvl3pPr>
      <a:lvl4pPr marL="5485906" algn="l" defTabSz="3657270" rtl="0" eaLnBrk="1" latinLnBrk="0" hangingPunct="1">
        <a:defRPr sz="7166" kern="1200">
          <a:solidFill>
            <a:schemeClr val="tx1"/>
          </a:solidFill>
          <a:latin typeface="+mn-lt"/>
          <a:ea typeface="+mn-ea"/>
          <a:cs typeface="+mn-cs"/>
        </a:defRPr>
      </a:lvl4pPr>
      <a:lvl5pPr marL="7314542" algn="l" defTabSz="3657270" rtl="0" eaLnBrk="1" latinLnBrk="0" hangingPunct="1">
        <a:defRPr sz="7166" kern="1200">
          <a:solidFill>
            <a:schemeClr val="tx1"/>
          </a:solidFill>
          <a:latin typeface="+mn-lt"/>
          <a:ea typeface="+mn-ea"/>
          <a:cs typeface="+mn-cs"/>
        </a:defRPr>
      </a:lvl5pPr>
      <a:lvl6pPr marL="9143178" algn="l" defTabSz="3657270" rtl="0" eaLnBrk="1" latinLnBrk="0" hangingPunct="1">
        <a:defRPr sz="7166" kern="1200">
          <a:solidFill>
            <a:schemeClr val="tx1"/>
          </a:solidFill>
          <a:latin typeface="+mn-lt"/>
          <a:ea typeface="+mn-ea"/>
          <a:cs typeface="+mn-cs"/>
        </a:defRPr>
      </a:lvl6pPr>
      <a:lvl7pPr marL="10971814" algn="l" defTabSz="3657270" rtl="0" eaLnBrk="1" latinLnBrk="0" hangingPunct="1">
        <a:defRPr sz="7166" kern="1200">
          <a:solidFill>
            <a:schemeClr val="tx1"/>
          </a:solidFill>
          <a:latin typeface="+mn-lt"/>
          <a:ea typeface="+mn-ea"/>
          <a:cs typeface="+mn-cs"/>
        </a:defRPr>
      </a:lvl7pPr>
      <a:lvl8pPr marL="12800448" algn="l" defTabSz="3657270" rtl="0" eaLnBrk="1" latinLnBrk="0" hangingPunct="1">
        <a:defRPr sz="7166" kern="1200">
          <a:solidFill>
            <a:schemeClr val="tx1"/>
          </a:solidFill>
          <a:latin typeface="+mn-lt"/>
          <a:ea typeface="+mn-ea"/>
          <a:cs typeface="+mn-cs"/>
        </a:defRPr>
      </a:lvl8pPr>
      <a:lvl9pPr marL="14629084" algn="l" defTabSz="3657270" rtl="0" eaLnBrk="1" latinLnBrk="0" hangingPunct="1">
        <a:defRPr sz="71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26137905"/>
            <a:ext cx="36576000" cy="1291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71"/>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36576000" cy="3743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71"/>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940328" y="26643282"/>
            <a:ext cx="2095500" cy="284786"/>
          </a:xfrm>
          <a:prstGeom prst="rect">
            <a:avLst/>
          </a:prstGeom>
          <a:noFill/>
          <a:ln w="9525">
            <a:noFill/>
            <a:miter lim="800000"/>
            <a:headEnd/>
            <a:tailEnd/>
          </a:ln>
          <a:effectLst/>
        </p:spPr>
        <p:txBody>
          <a:bodyPr lIns="76053" tIns="38019" rIns="76053" bIns="38019">
            <a:spAutoFit/>
          </a:bodyPr>
          <a:lstStyle/>
          <a:p>
            <a:pPr eaLnBrk="0" hangingPunct="0">
              <a:lnSpc>
                <a:spcPct val="65000"/>
              </a:lnSpc>
              <a:spcBef>
                <a:spcPct val="50000"/>
              </a:spcBef>
              <a:defRPr/>
            </a:pPr>
            <a:r>
              <a:rPr lang="en-US" sz="417" b="1">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17" b="1">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383062" y="5315401"/>
            <a:ext cx="8380678" cy="705239"/>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83"/>
              <a:t>Type in or paste your text here</a:t>
            </a:r>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398189" y="4623990"/>
            <a:ext cx="8374063" cy="628307"/>
          </a:xfrm>
          <a:prstGeom prst="rect">
            <a:avLst/>
          </a:prstGeom>
          <a:noFill/>
        </p:spPr>
        <p:txBody>
          <a:bodyPr lIns="76197" tIns="76197" rIns="76197" bIns="7619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083"/>
              <a:t>(click to edit) INTRODUCTION or ABSTRACT</a:t>
            </a:r>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398188" y="11843794"/>
            <a:ext cx="8375385" cy="628307"/>
          </a:xfrm>
          <a:prstGeom prst="rect">
            <a:avLst/>
          </a:prstGeom>
          <a:noFill/>
        </p:spPr>
        <p:txBody>
          <a:bodyPr wrap="square" lIns="76197" tIns="76197" rIns="76197" bIns="7619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083"/>
              <a:t>(click to edit)  OBJECTIVES</a:t>
            </a:r>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9550134" y="5315401"/>
            <a:ext cx="8374062" cy="705239"/>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83"/>
              <a:t>Type in or paste your text here</a:t>
            </a:r>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9550135" y="4623990"/>
            <a:ext cx="8374063" cy="628307"/>
          </a:xfrm>
          <a:prstGeom prst="rect">
            <a:avLst/>
          </a:prstGeom>
          <a:noFill/>
        </p:spPr>
        <p:txBody>
          <a:bodyPr lIns="76197" tIns="76197" rIns="76197" bIns="7619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083"/>
              <a:t>(click to edit)  MATERIALS &amp; METHODS</a:t>
            </a:r>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18654452" y="5315401"/>
            <a:ext cx="8374062" cy="705239"/>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83"/>
              <a:t>Type in or paste your text here</a:t>
            </a:r>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18647837" y="4623990"/>
            <a:ext cx="8382000" cy="628307"/>
          </a:xfrm>
          <a:prstGeom prst="rect">
            <a:avLst/>
          </a:prstGeom>
          <a:noFill/>
        </p:spPr>
        <p:txBody>
          <a:bodyPr lIns="76197" tIns="76197" rIns="76197" bIns="7619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083"/>
              <a:t>(click to edit)  RESULTS</a:t>
            </a:r>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27825243" y="4623990"/>
            <a:ext cx="8372515" cy="628307"/>
          </a:xfrm>
          <a:prstGeom prst="rect">
            <a:avLst/>
          </a:prstGeom>
          <a:noFill/>
        </p:spPr>
        <p:txBody>
          <a:bodyPr wrap="square" lIns="76197" tIns="76197" rIns="76197" bIns="7619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083"/>
              <a:t>(click to edit)  CONCLUSIONS</a:t>
            </a:r>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27825243" y="5315401"/>
            <a:ext cx="8372515" cy="705239"/>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83"/>
              <a:t>Type in or paste your text here</a:t>
            </a:r>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27825243" y="11893981"/>
            <a:ext cx="8372515" cy="628307"/>
          </a:xfrm>
          <a:prstGeom prst="rect">
            <a:avLst/>
          </a:prstGeom>
          <a:noFill/>
        </p:spPr>
        <p:txBody>
          <a:bodyPr wrap="square" lIns="76197" tIns="76197" rIns="76197" bIns="7619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083"/>
              <a:t>(click to edit)  REFERENCES</a:t>
            </a:r>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27825244" y="12509502"/>
            <a:ext cx="8376708" cy="705239"/>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83"/>
              <a:t>Type in or paste your text here</a:t>
            </a:r>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27825243" y="21399534"/>
            <a:ext cx="8372515" cy="628307"/>
          </a:xfrm>
          <a:prstGeom prst="rect">
            <a:avLst/>
          </a:prstGeom>
          <a:noFill/>
        </p:spPr>
        <p:txBody>
          <a:bodyPr wrap="square" lIns="76197" tIns="76197" rIns="76197" bIns="76197"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083"/>
              <a:t>(click to edit)  ACKNOWLEDGEMENTS or  CONTACT</a:t>
            </a:r>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27825244" y="22027872"/>
            <a:ext cx="8376708" cy="705239"/>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83"/>
              <a:t>Type in or paste your text here</a:t>
            </a:r>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383062" y="12459627"/>
            <a:ext cx="8380678" cy="705239"/>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83"/>
              <a:t>Type in or paste your text here</a:t>
            </a:r>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4943827" y="2606596"/>
            <a:ext cx="26665807" cy="106680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500"/>
              <a:t>Click here to add affiliations</a:t>
            </a:r>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4943827" y="1539796"/>
            <a:ext cx="26665807" cy="1066800"/>
          </a:xfrm>
          <a:prstGeom prst="rect">
            <a:avLst/>
          </a:prstGeom>
        </p:spPr>
        <p:txBody>
          <a:bodyPr anchor="t" anchorCtr="1">
            <a:normAutofit lnSpcReduction="10000"/>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6666"/>
              <a:t>Click here to add authors</a:t>
            </a:r>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4943827" y="174818"/>
            <a:ext cx="26665807" cy="1364978"/>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8000"/>
              <a:t>Click here to add title</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657270" rtl="0" eaLnBrk="1" latinLnBrk="0" hangingPunct="1">
        <a:spcBef>
          <a:spcPct val="0"/>
        </a:spcBef>
        <a:buNone/>
        <a:defRPr sz="7333" kern="1200">
          <a:solidFill>
            <a:schemeClr val="bg1"/>
          </a:solidFill>
          <a:latin typeface="Trebuchet MS" pitchFamily="34" charset="0"/>
          <a:ea typeface="+mj-ea"/>
          <a:cs typeface="+mj-cs"/>
        </a:defRPr>
      </a:lvl1pPr>
    </p:titleStyle>
    <p:bodyStyle>
      <a:lvl1pPr marL="1371477" indent="-1371477" algn="l" defTabSz="3657270" rtl="0" eaLnBrk="1" latinLnBrk="0" hangingPunct="1">
        <a:spcBef>
          <a:spcPct val="20000"/>
        </a:spcBef>
        <a:buFont typeface="Arial" pitchFamily="34" charset="0"/>
        <a:buChar char="•"/>
        <a:defRPr sz="12833" kern="1200">
          <a:solidFill>
            <a:schemeClr val="tx1"/>
          </a:solidFill>
          <a:latin typeface="+mn-lt"/>
          <a:ea typeface="+mn-ea"/>
          <a:cs typeface="+mn-cs"/>
        </a:defRPr>
      </a:lvl1pPr>
      <a:lvl2pPr marL="2971533" indent="-1142897" algn="l" defTabSz="3657270"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1589" indent="-914318" algn="l" defTabSz="3657270" rtl="0" eaLnBrk="1" latinLnBrk="0" hangingPunct="1">
        <a:spcBef>
          <a:spcPct val="20000"/>
        </a:spcBef>
        <a:buFont typeface="Arial" pitchFamily="34" charset="0"/>
        <a:buChar char="•"/>
        <a:defRPr sz="9666" kern="1200">
          <a:solidFill>
            <a:schemeClr val="tx1"/>
          </a:solidFill>
          <a:latin typeface="+mn-lt"/>
          <a:ea typeface="+mn-ea"/>
          <a:cs typeface="+mn-cs"/>
        </a:defRPr>
      </a:lvl3pPr>
      <a:lvl4pPr marL="6400225"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8859"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7495"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6130"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4766"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3401"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270" rtl="0" eaLnBrk="1" latinLnBrk="0" hangingPunct="1">
        <a:defRPr sz="7166" kern="1200">
          <a:solidFill>
            <a:schemeClr val="tx1"/>
          </a:solidFill>
          <a:latin typeface="+mn-lt"/>
          <a:ea typeface="+mn-ea"/>
          <a:cs typeface="+mn-cs"/>
        </a:defRPr>
      </a:lvl1pPr>
      <a:lvl2pPr marL="1828636" algn="l" defTabSz="3657270" rtl="0" eaLnBrk="1" latinLnBrk="0" hangingPunct="1">
        <a:defRPr sz="7166" kern="1200">
          <a:solidFill>
            <a:schemeClr val="tx1"/>
          </a:solidFill>
          <a:latin typeface="+mn-lt"/>
          <a:ea typeface="+mn-ea"/>
          <a:cs typeface="+mn-cs"/>
        </a:defRPr>
      </a:lvl2pPr>
      <a:lvl3pPr marL="3657270" algn="l" defTabSz="3657270" rtl="0" eaLnBrk="1" latinLnBrk="0" hangingPunct="1">
        <a:defRPr sz="7166" kern="1200">
          <a:solidFill>
            <a:schemeClr val="tx1"/>
          </a:solidFill>
          <a:latin typeface="+mn-lt"/>
          <a:ea typeface="+mn-ea"/>
          <a:cs typeface="+mn-cs"/>
        </a:defRPr>
      </a:lvl3pPr>
      <a:lvl4pPr marL="5485906" algn="l" defTabSz="3657270" rtl="0" eaLnBrk="1" latinLnBrk="0" hangingPunct="1">
        <a:defRPr sz="7166" kern="1200">
          <a:solidFill>
            <a:schemeClr val="tx1"/>
          </a:solidFill>
          <a:latin typeface="+mn-lt"/>
          <a:ea typeface="+mn-ea"/>
          <a:cs typeface="+mn-cs"/>
        </a:defRPr>
      </a:lvl4pPr>
      <a:lvl5pPr marL="7314542" algn="l" defTabSz="3657270" rtl="0" eaLnBrk="1" latinLnBrk="0" hangingPunct="1">
        <a:defRPr sz="7166" kern="1200">
          <a:solidFill>
            <a:schemeClr val="tx1"/>
          </a:solidFill>
          <a:latin typeface="+mn-lt"/>
          <a:ea typeface="+mn-ea"/>
          <a:cs typeface="+mn-cs"/>
        </a:defRPr>
      </a:lvl5pPr>
      <a:lvl6pPr marL="9143178" algn="l" defTabSz="3657270" rtl="0" eaLnBrk="1" latinLnBrk="0" hangingPunct="1">
        <a:defRPr sz="7166" kern="1200">
          <a:solidFill>
            <a:schemeClr val="tx1"/>
          </a:solidFill>
          <a:latin typeface="+mn-lt"/>
          <a:ea typeface="+mn-ea"/>
          <a:cs typeface="+mn-cs"/>
        </a:defRPr>
      </a:lvl6pPr>
      <a:lvl7pPr marL="10971814" algn="l" defTabSz="3657270" rtl="0" eaLnBrk="1" latinLnBrk="0" hangingPunct="1">
        <a:defRPr sz="7166" kern="1200">
          <a:solidFill>
            <a:schemeClr val="tx1"/>
          </a:solidFill>
          <a:latin typeface="+mn-lt"/>
          <a:ea typeface="+mn-ea"/>
          <a:cs typeface="+mn-cs"/>
        </a:defRPr>
      </a:lvl7pPr>
      <a:lvl8pPr marL="12800448" algn="l" defTabSz="3657270" rtl="0" eaLnBrk="1" latinLnBrk="0" hangingPunct="1">
        <a:defRPr sz="7166" kern="1200">
          <a:solidFill>
            <a:schemeClr val="tx1"/>
          </a:solidFill>
          <a:latin typeface="+mn-lt"/>
          <a:ea typeface="+mn-ea"/>
          <a:cs typeface="+mn-cs"/>
        </a:defRPr>
      </a:lvl8pPr>
      <a:lvl9pPr marL="14629084" algn="l" defTabSz="3657270" rtl="0" eaLnBrk="1" latinLnBrk="0" hangingPunct="1">
        <a:defRPr sz="71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people.ku.edu/~erikl/Lundquist_Lab/Why_study_C._elegans.html" TargetMode="Externa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https://blogs.nasa.gov/ISS_Science_Blog/2013/11/13/model-organisms-shining-examples-for-simple-effective-biology-research/" TargetMode="Externa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a:xfrm>
            <a:off x="396776" y="4410515"/>
            <a:ext cx="11641825" cy="9325608"/>
          </a:xfrm>
        </p:spPr>
        <p:txBody>
          <a:bodyPr wrap="square" lIns="228589" tIns="228589" rIns="228589" bIns="228589" anchor="t">
            <a:spAutoFit/>
          </a:bodyPr>
          <a:lstStyle/>
          <a:p>
            <a:r>
              <a:rPr lang="en-US" sz="3200" b="1" i="1">
                <a:solidFill>
                  <a:schemeClr val="tx1"/>
                </a:solidFill>
                <a:latin typeface="Times New Roman"/>
                <a:cs typeface="Times New Roman"/>
              </a:rPr>
              <a:t>C. elegans</a:t>
            </a:r>
            <a:r>
              <a:rPr lang="en-US" sz="3200" b="1">
                <a:solidFill>
                  <a:schemeClr val="tx1"/>
                </a:solidFill>
                <a:latin typeface="Times New Roman"/>
                <a:cs typeface="Times New Roman"/>
              </a:rPr>
              <a:t> is a model organism commonly used in the study of human diseases and genetics. In this experiment ribonucleic acid interference (RNAi) will be induced in </a:t>
            </a:r>
            <a:r>
              <a:rPr lang="en-US" sz="3200" b="1" i="1">
                <a:solidFill>
                  <a:schemeClr val="tx1"/>
                </a:solidFill>
                <a:latin typeface="Times New Roman"/>
                <a:cs typeface="Times New Roman"/>
              </a:rPr>
              <a:t>C. elegans</a:t>
            </a:r>
            <a:r>
              <a:rPr lang="en-US" sz="3200" b="1">
                <a:solidFill>
                  <a:schemeClr val="tx1"/>
                </a:solidFill>
                <a:latin typeface="Times New Roman"/>
                <a:cs typeface="Times New Roman"/>
              </a:rPr>
              <a:t> by feeding to determine embryonic lethality of a gene of choice. RNAi refers to a cellular process in which different RNA molecules are utilized to silence selected genes, without altering the DNA. The gene of choice was F49D11.1, which encodes for a protein used in mRNA splicing. It is expressed throughout every embryonic developmental stage, the muscle cells, germ line, and neurons. The objective of this study is to investigate the effects of silencing F49D11.1 then determining if the absence of this gene leads to embryonic lethality. After RNAi had concluded and the hatched progeny were scored, it was found that Day 1 plates containing affected worms had a 74.3% lethality rate, just 2% under the average for the positive control. Day 2 plates containing the affected worms had a 100% lethality rate. The results of our investigation were highly conclusive that silencing of F49D11.1 causes embryonic lethality. </a:t>
            </a:r>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a:xfrm>
            <a:off x="4597425" y="3623373"/>
            <a:ext cx="4804432" cy="861766"/>
          </a:xfrm>
        </p:spPr>
        <p:txBody>
          <a:bodyPr/>
          <a:lstStyle/>
          <a:p>
            <a:r>
              <a:rPr lang="en-US" sz="4400"/>
              <a:t>ABSTRACT</a:t>
            </a:r>
            <a:endParaRPr lang="en-US" sz="4400" u="none">
              <a:cs typeface="Calibri"/>
            </a:endParaRPr>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a:xfrm>
            <a:off x="396776" y="22946861"/>
            <a:ext cx="8375385" cy="861766"/>
          </a:xfrm>
        </p:spPr>
        <p:txBody>
          <a:bodyPr/>
          <a:lstStyle/>
          <a:p>
            <a:r>
              <a:rPr lang="en-US" sz="4400"/>
              <a:t>DISCUSSION</a:t>
            </a:r>
          </a:p>
        </p:txBody>
      </p:sp>
      <p:sp>
        <p:nvSpPr>
          <p:cNvPr id="5" name="Text Placeholder 4">
            <a:extLst>
              <a:ext uri="{FF2B5EF4-FFF2-40B4-BE49-F238E27FC236}">
                <a16:creationId xmlns:a16="http://schemas.microsoft.com/office/drawing/2014/main" id="{734D45A7-2E10-C448-9D0E-72B47E945C7F}"/>
              </a:ext>
            </a:extLst>
          </p:cNvPr>
          <p:cNvSpPr>
            <a:spLocks noGrp="1"/>
          </p:cNvSpPr>
          <p:nvPr>
            <p:ph type="body" sz="quarter" idx="21"/>
          </p:nvPr>
        </p:nvSpPr>
        <p:spPr>
          <a:xfrm>
            <a:off x="12378449" y="4406260"/>
            <a:ext cx="12572801" cy="8688510"/>
          </a:xfrm>
        </p:spPr>
        <p:txBody>
          <a:bodyPr wrap="square" lIns="228589" tIns="228589" rIns="228589" bIns="228589" anchor="t">
            <a:spAutoFit/>
          </a:bodyPr>
          <a:lstStyle/>
          <a:p>
            <a:r>
              <a:rPr lang="en-US" sz="3300" b="1" i="1" dirty="0">
                <a:solidFill>
                  <a:schemeClr val="tx1"/>
                </a:solidFill>
                <a:latin typeface="Times New Roman"/>
                <a:cs typeface="Times New Roman"/>
              </a:rPr>
              <a:t>Caenorhabditis elegans</a:t>
            </a:r>
            <a:r>
              <a:rPr lang="en-US" sz="3300" b="1" dirty="0">
                <a:solidFill>
                  <a:schemeClr val="tx1"/>
                </a:solidFill>
                <a:latin typeface="Times New Roman"/>
                <a:cs typeface="Times New Roman"/>
              </a:rPr>
              <a:t> </a:t>
            </a:r>
            <a:r>
              <a:rPr lang="en-US" sz="3300" dirty="0">
                <a:solidFill>
                  <a:schemeClr val="tx1"/>
                </a:solidFill>
                <a:latin typeface="Times New Roman"/>
                <a:cs typeface="Times New Roman"/>
              </a:rPr>
              <a:t>is a species of small (1mm) free living </a:t>
            </a:r>
            <a:r>
              <a:rPr lang="en-US" sz="3300">
                <a:solidFill>
                  <a:schemeClr val="tx1"/>
                </a:solidFill>
                <a:latin typeface="Times New Roman"/>
                <a:cs typeface="Times New Roman"/>
              </a:rPr>
              <a:t>nematodes</a:t>
            </a:r>
            <a:r>
              <a:rPr lang="en-US" sz="3300" dirty="0">
                <a:solidFill>
                  <a:schemeClr val="tx1"/>
                </a:solidFill>
                <a:latin typeface="Times New Roman"/>
                <a:cs typeface="Times New Roman"/>
              </a:rPr>
              <a:t> </a:t>
            </a:r>
            <a:r>
              <a:rPr lang="en-US" sz="3300">
                <a:solidFill>
                  <a:schemeClr val="tx1"/>
                </a:solidFill>
                <a:latin typeface="Times New Roman"/>
                <a:cs typeface="Times New Roman"/>
              </a:rPr>
              <a:t>that</a:t>
            </a:r>
            <a:r>
              <a:rPr lang="en-US" sz="3300" dirty="0">
                <a:solidFill>
                  <a:schemeClr val="tx1"/>
                </a:solidFill>
                <a:latin typeface="Times New Roman"/>
                <a:cs typeface="Times New Roman"/>
              </a:rPr>
              <a:t> </a:t>
            </a:r>
            <a:r>
              <a:rPr lang="en-US" sz="3300">
                <a:solidFill>
                  <a:schemeClr val="tx1"/>
                </a:solidFill>
                <a:latin typeface="Times New Roman"/>
                <a:cs typeface="Times New Roman"/>
              </a:rPr>
              <a:t>share</a:t>
            </a:r>
            <a:r>
              <a:rPr lang="en-US" sz="3300" dirty="0">
                <a:solidFill>
                  <a:schemeClr val="tx1"/>
                </a:solidFill>
                <a:latin typeface="Times New Roman"/>
                <a:cs typeface="Times New Roman"/>
              </a:rPr>
              <a:t> an urbilaterian ancestor with humans. As a result of gene conservation, the form, function, and genetics of</a:t>
            </a:r>
            <a:r>
              <a:rPr lang="en-US" sz="3300">
                <a:solidFill>
                  <a:schemeClr val="tx1"/>
                </a:solidFill>
                <a:latin typeface="Times New Roman"/>
                <a:cs typeface="Times New Roman"/>
              </a:rPr>
              <a:t> </a:t>
            </a:r>
            <a:r>
              <a:rPr lang="en-US" sz="3300" i="1">
                <a:solidFill>
                  <a:schemeClr val="tx1"/>
                </a:solidFill>
                <a:latin typeface="Times New Roman"/>
                <a:cs typeface="Times New Roman"/>
              </a:rPr>
              <a:t>C. elegans</a:t>
            </a:r>
            <a:r>
              <a:rPr lang="en-US" sz="3300">
                <a:solidFill>
                  <a:schemeClr val="tx1"/>
                </a:solidFill>
                <a:latin typeface="Times New Roman"/>
                <a:cs typeface="Times New Roman"/>
              </a:rPr>
              <a:t> tissues</a:t>
            </a:r>
            <a:r>
              <a:rPr lang="en-US" sz="3300" dirty="0">
                <a:solidFill>
                  <a:schemeClr val="tx1"/>
                </a:solidFill>
                <a:latin typeface="Times New Roman"/>
                <a:cs typeface="Times New Roman"/>
              </a:rPr>
              <a:t> are analogous to those in humans (</a:t>
            </a:r>
            <a:r>
              <a:rPr lang="en-US" sz="3300">
                <a:solidFill>
                  <a:schemeClr val="tx1"/>
                </a:solidFill>
                <a:latin typeface="Times New Roman"/>
                <a:cs typeface="Times New Roman"/>
              </a:rPr>
              <a:t>2</a:t>
            </a:r>
            <a:r>
              <a:rPr lang="en-US" sz="3300" dirty="0">
                <a:solidFill>
                  <a:schemeClr val="tx1"/>
                </a:solidFill>
                <a:latin typeface="Times New Roman"/>
                <a:cs typeface="Times New Roman"/>
              </a:rPr>
              <a:t>). This </a:t>
            </a:r>
            <a:r>
              <a:rPr lang="en-US" sz="3300">
                <a:solidFill>
                  <a:schemeClr val="tx1"/>
                </a:solidFill>
                <a:latin typeface="Times New Roman"/>
                <a:cs typeface="Times New Roman"/>
              </a:rPr>
              <a:t>makes</a:t>
            </a:r>
            <a:r>
              <a:rPr lang="en-US" sz="3300" dirty="0">
                <a:solidFill>
                  <a:schemeClr val="tx1"/>
                </a:solidFill>
                <a:latin typeface="Times New Roman"/>
                <a:cs typeface="Times New Roman"/>
              </a:rPr>
              <a:t> the species highly relevant for genetics research </a:t>
            </a:r>
            <a:r>
              <a:rPr lang="en-US" sz="3300">
                <a:solidFill>
                  <a:schemeClr val="tx1"/>
                </a:solidFill>
                <a:latin typeface="Times New Roman"/>
                <a:cs typeface="Times New Roman"/>
              </a:rPr>
              <a:t>and the study of human diseases including cancer, </a:t>
            </a:r>
            <a:r>
              <a:rPr lang="en-US" sz="3300" dirty="0">
                <a:solidFill>
                  <a:schemeClr val="tx1"/>
                </a:solidFill>
                <a:latin typeface="Times New Roman"/>
                <a:cs typeface="Times New Roman"/>
              </a:rPr>
              <a:t>neurodegenerative</a:t>
            </a:r>
            <a:r>
              <a:rPr lang="en-US" sz="3300">
                <a:solidFill>
                  <a:schemeClr val="tx1"/>
                </a:solidFill>
                <a:latin typeface="Times New Roman"/>
                <a:cs typeface="Times New Roman"/>
              </a:rPr>
              <a:t> </a:t>
            </a:r>
            <a:r>
              <a:rPr lang="en-US" sz="3300" dirty="0">
                <a:solidFill>
                  <a:schemeClr val="tx1"/>
                </a:solidFill>
                <a:latin typeface="Times New Roman"/>
                <a:cs typeface="Times New Roman"/>
              </a:rPr>
              <a:t>diseases</a:t>
            </a:r>
            <a:r>
              <a:rPr lang="en-US" sz="3300">
                <a:solidFill>
                  <a:schemeClr val="tx1"/>
                </a:solidFill>
                <a:latin typeface="Times New Roman"/>
                <a:cs typeface="Times New Roman"/>
              </a:rPr>
              <a:t> and developmental </a:t>
            </a:r>
            <a:r>
              <a:rPr lang="en-US" sz="3300" dirty="0">
                <a:solidFill>
                  <a:schemeClr val="tx1"/>
                </a:solidFill>
                <a:latin typeface="Times New Roman"/>
                <a:cs typeface="Times New Roman"/>
              </a:rPr>
              <a:t>syndromes. The objective of this project </a:t>
            </a:r>
            <a:r>
              <a:rPr lang="en-US" sz="3300">
                <a:solidFill>
                  <a:schemeClr val="tx1"/>
                </a:solidFill>
                <a:latin typeface="Times New Roman"/>
                <a:cs typeface="Times New Roman"/>
              </a:rPr>
              <a:t>was to</a:t>
            </a:r>
            <a:r>
              <a:rPr lang="en-US" sz="3300" dirty="0">
                <a:solidFill>
                  <a:schemeClr val="tx1"/>
                </a:solidFill>
                <a:latin typeface="Times New Roman"/>
                <a:cs typeface="Times New Roman"/>
              </a:rPr>
              <a:t> understand how gene expression is controlled using RNAi. A simple nervous system, transparent body, and a </a:t>
            </a:r>
            <a:r>
              <a:rPr lang="en-US" sz="3300">
                <a:solidFill>
                  <a:schemeClr val="tx1"/>
                </a:solidFill>
                <a:latin typeface="Times New Roman"/>
                <a:cs typeface="Times New Roman"/>
              </a:rPr>
              <a:t>three-day</a:t>
            </a:r>
            <a:r>
              <a:rPr lang="en-US" sz="3300" dirty="0">
                <a:solidFill>
                  <a:schemeClr val="tx1"/>
                </a:solidFill>
                <a:latin typeface="Times New Roman"/>
                <a:cs typeface="Times New Roman"/>
              </a:rPr>
              <a:t> </a:t>
            </a:r>
            <a:r>
              <a:rPr lang="en-US" sz="3300">
                <a:solidFill>
                  <a:schemeClr val="tx1"/>
                </a:solidFill>
                <a:latin typeface="Times New Roman"/>
                <a:cs typeface="Times New Roman"/>
              </a:rPr>
              <a:t>life cycle make</a:t>
            </a:r>
            <a:r>
              <a:rPr lang="en-US" sz="3300" dirty="0">
                <a:solidFill>
                  <a:schemeClr val="tx1"/>
                </a:solidFill>
                <a:latin typeface="Times New Roman"/>
                <a:cs typeface="Times New Roman"/>
              </a:rPr>
              <a:t> </a:t>
            </a:r>
            <a:r>
              <a:rPr lang="en-US" sz="3300" i="1" dirty="0">
                <a:solidFill>
                  <a:schemeClr val="tx1"/>
                </a:solidFill>
                <a:latin typeface="Times New Roman"/>
                <a:cs typeface="Times New Roman"/>
              </a:rPr>
              <a:t>C. elegans </a:t>
            </a:r>
            <a:r>
              <a:rPr lang="en-US" sz="3300" dirty="0">
                <a:solidFill>
                  <a:schemeClr val="tx1"/>
                </a:solidFill>
                <a:latin typeface="Times New Roman"/>
                <a:cs typeface="Times New Roman"/>
              </a:rPr>
              <a:t>an exceptional model organism for understanding just one of many biological functions regulated by RNAi </a:t>
            </a:r>
            <a:r>
              <a:rPr lang="en-US" sz="3300">
                <a:solidFill>
                  <a:schemeClr val="tx1"/>
                </a:solidFill>
                <a:latin typeface="Times New Roman"/>
                <a:cs typeface="Times New Roman"/>
              </a:rPr>
              <a:t>(1). RNAi</a:t>
            </a:r>
            <a:r>
              <a:rPr lang="en-US" sz="3300" dirty="0">
                <a:solidFill>
                  <a:schemeClr val="tx1"/>
                </a:solidFill>
                <a:latin typeface="Times New Roman"/>
                <a:cs typeface="Times New Roman"/>
              </a:rPr>
              <a:t> evolved to exist naturally as a defense against viruses and for the purpose of gene regulation and can be used in lab to prevent the production of proteins encoded by the F49D11.1 gene. The purpose of this research is to investigate the effects of silencing the F49D11.1 </a:t>
            </a:r>
            <a:r>
              <a:rPr lang="en-US" sz="3300">
                <a:solidFill>
                  <a:schemeClr val="tx1"/>
                </a:solidFill>
                <a:latin typeface="Times New Roman"/>
                <a:cs typeface="Times New Roman"/>
              </a:rPr>
              <a:t>mRNA</a:t>
            </a:r>
            <a:r>
              <a:rPr lang="en-US" sz="3300" dirty="0">
                <a:solidFill>
                  <a:schemeClr val="tx1"/>
                </a:solidFill>
                <a:latin typeface="Times New Roman"/>
                <a:cs typeface="Times New Roman"/>
              </a:rPr>
              <a:t> splicing gene.</a:t>
            </a:r>
          </a:p>
          <a:p>
            <a:endParaRPr lang="en-US" sz="3300">
              <a:solidFill>
                <a:schemeClr val="tx1"/>
              </a:solidFill>
              <a:latin typeface="Times New Roman"/>
              <a:cs typeface="Times New Roman"/>
            </a:endParaRPr>
          </a:p>
        </p:txBody>
      </p:sp>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a:xfrm>
            <a:off x="16284308" y="3619278"/>
            <a:ext cx="6111819" cy="861766"/>
          </a:xfrm>
        </p:spPr>
        <p:txBody>
          <a:bodyPr/>
          <a:lstStyle/>
          <a:p>
            <a:r>
              <a:rPr lang="en-US" sz="4400"/>
              <a:t>INTRODUCTION</a:t>
            </a:r>
            <a:endParaRPr lang="en-US" sz="4400" u="none">
              <a:cs typeface="Calibri"/>
            </a:endParaRPr>
          </a:p>
        </p:txBody>
      </p:sp>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a:xfrm>
            <a:off x="25283634" y="4253860"/>
            <a:ext cx="11023601" cy="14071522"/>
          </a:xfrm>
        </p:spPr>
        <p:txBody>
          <a:bodyPr wrap="square" lIns="228589" tIns="228589" rIns="228589" bIns="228589" anchor="t">
            <a:spAutoFit/>
          </a:bodyPr>
          <a:lstStyle/>
          <a:p>
            <a:pPr marL="457200" indent="-457200">
              <a:buFont typeface="Arial,Sans-Serif" pitchFamily="34" charset="0"/>
              <a:buChar char="•"/>
            </a:pPr>
            <a:r>
              <a:rPr lang="en-US" sz="3300" b="1">
                <a:solidFill>
                  <a:schemeClr val="tx1"/>
                </a:solidFill>
                <a:latin typeface="Times New Roman"/>
                <a:cs typeface="Times New Roman"/>
              </a:rPr>
              <a:t>Streaking out RNAi clone: </a:t>
            </a:r>
            <a:r>
              <a:rPr lang="en-US" sz="3300">
                <a:solidFill>
                  <a:schemeClr val="tx1"/>
                </a:solidFill>
                <a:latin typeface="Times New Roman"/>
                <a:cs typeface="Times New Roman"/>
              </a:rPr>
              <a:t>streak out RNAi clones on agar plates with tetracycline and ampicillin</a:t>
            </a:r>
          </a:p>
          <a:p>
            <a:pPr marL="457200" indent="-457200">
              <a:buFont typeface="Arial,Sans-Serif" pitchFamily="34" charset="0"/>
              <a:buChar char="•"/>
            </a:pPr>
            <a:r>
              <a:rPr lang="en-US" sz="3300" b="1">
                <a:solidFill>
                  <a:schemeClr val="tx1"/>
                </a:solidFill>
                <a:latin typeface="Times New Roman"/>
                <a:cs typeface="Times New Roman"/>
              </a:rPr>
              <a:t>Inoculating an Overnight Culture: </a:t>
            </a:r>
            <a:r>
              <a:rPr lang="en-US" sz="3300">
                <a:solidFill>
                  <a:schemeClr val="tx1"/>
                </a:solidFill>
                <a:latin typeface="Times New Roman"/>
                <a:cs typeface="Times New Roman"/>
              </a:rPr>
              <a:t>transfer bacteria into LB broth then shake and incubate overnight at 37° C</a:t>
            </a:r>
          </a:p>
          <a:p>
            <a:pPr marL="457200" indent="-457200">
              <a:buFont typeface="Arial,Sans-Serif" pitchFamily="34" charset="0"/>
              <a:buChar char="•"/>
            </a:pPr>
            <a:r>
              <a:rPr lang="en-US" sz="3300" b="1">
                <a:solidFill>
                  <a:schemeClr val="tx1"/>
                </a:solidFill>
                <a:latin typeface="Times New Roman"/>
                <a:cs typeface="Times New Roman"/>
              </a:rPr>
              <a:t>Plasmid Purification: </a:t>
            </a:r>
            <a:r>
              <a:rPr lang="en-US" sz="3300">
                <a:solidFill>
                  <a:schemeClr val="tx1"/>
                </a:solidFill>
                <a:latin typeface="Times New Roman"/>
                <a:cs typeface="Times New Roman"/>
              </a:rPr>
              <a:t>alkaline lysis procedure with the </a:t>
            </a:r>
            <a:r>
              <a:rPr lang="en-US" sz="3300" i="1">
                <a:solidFill>
                  <a:schemeClr val="tx1"/>
                </a:solidFill>
                <a:latin typeface="Times New Roman"/>
                <a:cs typeface="Times New Roman"/>
              </a:rPr>
              <a:t>E. coli</a:t>
            </a:r>
            <a:r>
              <a:rPr lang="en-US" sz="3300">
                <a:solidFill>
                  <a:schemeClr val="tx1"/>
                </a:solidFill>
                <a:latin typeface="Times New Roman"/>
                <a:cs typeface="Times New Roman"/>
              </a:rPr>
              <a:t> plasmid DNA </a:t>
            </a:r>
          </a:p>
          <a:p>
            <a:pPr marL="457200" indent="-457200">
              <a:buFont typeface="Arial,Sans-Serif" pitchFamily="34" charset="0"/>
              <a:buChar char="•"/>
            </a:pPr>
            <a:r>
              <a:rPr lang="en-US" sz="3300" b="1">
                <a:solidFill>
                  <a:schemeClr val="tx1"/>
                </a:solidFill>
                <a:latin typeface="Times New Roman"/>
                <a:cs typeface="Times New Roman"/>
              </a:rPr>
              <a:t>Gel Electrophoresis: </a:t>
            </a:r>
            <a:r>
              <a:rPr lang="en-US" sz="3300">
                <a:solidFill>
                  <a:schemeClr val="tx1"/>
                </a:solidFill>
                <a:latin typeface="Times New Roman"/>
                <a:cs typeface="Times New Roman"/>
              </a:rPr>
              <a:t>run an agarose gel with the plasmid DNA to determine quality, quantity, and size</a:t>
            </a:r>
          </a:p>
          <a:p>
            <a:pPr marL="457200" indent="-457200">
              <a:buFont typeface="Arial,Sans-Serif" pitchFamily="34" charset="0"/>
              <a:buChar char="•"/>
            </a:pPr>
            <a:r>
              <a:rPr lang="en-US" sz="3300" b="1">
                <a:solidFill>
                  <a:schemeClr val="tx1"/>
                </a:solidFill>
                <a:latin typeface="Times New Roman"/>
                <a:cs typeface="Times New Roman"/>
              </a:rPr>
              <a:t>Sequence Analysis: </a:t>
            </a:r>
            <a:r>
              <a:rPr lang="en-US" sz="3300">
                <a:solidFill>
                  <a:schemeClr val="tx1"/>
                </a:solidFill>
                <a:latin typeface="Times New Roman"/>
                <a:cs typeface="Times New Roman"/>
              </a:rPr>
              <a:t>review the DNA sequence file of the plasmid DNA using Basic Local Alignment Search Tool (BLAST) to confirm the quality and identity of the DNA sequence</a:t>
            </a:r>
          </a:p>
          <a:p>
            <a:pPr marL="457200" indent="-457200">
              <a:buFont typeface="Arial,Sans-Serif" pitchFamily="34" charset="0"/>
              <a:buChar char="•"/>
            </a:pPr>
            <a:r>
              <a:rPr lang="en-US" sz="3300" b="1">
                <a:solidFill>
                  <a:schemeClr val="tx1"/>
                </a:solidFill>
                <a:latin typeface="Times New Roman"/>
                <a:cs typeface="Times New Roman"/>
              </a:rPr>
              <a:t>RNAi by Feeding:</a:t>
            </a:r>
            <a:r>
              <a:rPr lang="en-US" sz="3300">
                <a:solidFill>
                  <a:schemeClr val="tx1"/>
                </a:solidFill>
                <a:latin typeface="Times New Roman"/>
                <a:cs typeface="Times New Roman"/>
              </a:rPr>
              <a:t> pick 3-4 L4 worms to two agar plates (Day 1 plate and Day 2 plate) with bacteria that contain a L4440 plasmid with the F49D11.1 gene to ingest its’ dsRNA which will induce RNAi</a:t>
            </a:r>
          </a:p>
          <a:p>
            <a:pPr marL="457200" indent="-457200">
              <a:buFont typeface="Arial,Sans-Serif" pitchFamily="34" charset="0"/>
              <a:buChar char="•"/>
            </a:pPr>
            <a:r>
              <a:rPr lang="en-US" sz="3300" b="1">
                <a:solidFill>
                  <a:schemeClr val="tx1"/>
                </a:solidFill>
                <a:latin typeface="Times New Roman"/>
                <a:cs typeface="Times New Roman"/>
              </a:rPr>
              <a:t>Control Plates: </a:t>
            </a:r>
            <a:r>
              <a:rPr lang="en-US" sz="3300">
                <a:solidFill>
                  <a:schemeClr val="tx1"/>
                </a:solidFill>
                <a:latin typeface="Times New Roman"/>
                <a:cs typeface="Times New Roman"/>
              </a:rPr>
              <a:t>Set up a negative (SMD1) and positive (Y18D10A.20) control plate</a:t>
            </a:r>
          </a:p>
          <a:p>
            <a:pPr marL="457200" indent="-457200">
              <a:buFont typeface="Arial,Sans-Serif" pitchFamily="34" charset="0"/>
              <a:buChar char="•"/>
            </a:pPr>
            <a:r>
              <a:rPr lang="en-US" sz="3300" b="1">
                <a:solidFill>
                  <a:schemeClr val="tx1"/>
                </a:solidFill>
                <a:latin typeface="Times New Roman"/>
                <a:cs typeface="Times New Roman"/>
              </a:rPr>
              <a:t>Scoring the Progeny: </a:t>
            </a:r>
            <a:r>
              <a:rPr lang="en-US" sz="3300">
                <a:solidFill>
                  <a:schemeClr val="tx1"/>
                </a:solidFill>
                <a:latin typeface="Times New Roman"/>
                <a:cs typeface="Times New Roman"/>
              </a:rPr>
              <a:t>count the unhatched eggs and L1 worms then calculate the viability of each plate</a:t>
            </a:r>
          </a:p>
          <a:p>
            <a:pPr marL="1694815" lvl="1" indent="-457200">
              <a:buFont typeface="Arial,Sans-Serif" pitchFamily="34" charset="0"/>
              <a:buChar char="•"/>
            </a:pPr>
            <a:r>
              <a:rPr lang="en-US" sz="3300">
                <a:latin typeface="Times New Roman"/>
                <a:cs typeface="Times New Roman"/>
              </a:rPr>
              <a:t>When the expression of a certain gene is suppressed, the function of that gene can be observed if there are differences in the experimental </a:t>
            </a:r>
            <a:r>
              <a:rPr lang="en-US" sz="3300" i="1">
                <a:latin typeface="Times New Roman"/>
                <a:cs typeface="Times New Roman"/>
              </a:rPr>
              <a:t>C. elegan</a:t>
            </a:r>
            <a:r>
              <a:rPr lang="en-US" sz="3300">
                <a:latin typeface="Times New Roman"/>
                <a:cs typeface="Times New Roman"/>
              </a:rPr>
              <a:t>s plates vs. the negative control plate</a:t>
            </a:r>
          </a:p>
          <a:p>
            <a:pPr marL="457200" indent="-457200">
              <a:buChar char="•"/>
            </a:pPr>
            <a:endParaRPr lang="en-US" sz="3300">
              <a:solidFill>
                <a:schemeClr val="tx1"/>
              </a:solidFill>
              <a:latin typeface="Times New Roman"/>
              <a:cs typeface="Times New Roman"/>
            </a:endParaRPr>
          </a:p>
        </p:txBody>
      </p:sp>
      <p:sp>
        <p:nvSpPr>
          <p:cNvPr id="8" name="Text Placeholder 7">
            <a:extLst>
              <a:ext uri="{FF2B5EF4-FFF2-40B4-BE49-F238E27FC236}">
                <a16:creationId xmlns:a16="http://schemas.microsoft.com/office/drawing/2014/main" id="{BDBE325A-33E3-B441-A039-0C963F23F3C2}"/>
              </a:ext>
            </a:extLst>
          </p:cNvPr>
          <p:cNvSpPr>
            <a:spLocks noGrp="1"/>
          </p:cNvSpPr>
          <p:nvPr>
            <p:ph type="body" sz="quarter" idx="24"/>
          </p:nvPr>
        </p:nvSpPr>
        <p:spPr>
          <a:xfrm>
            <a:off x="29197739" y="3621328"/>
            <a:ext cx="2988749" cy="861766"/>
          </a:xfrm>
        </p:spPr>
        <p:txBody>
          <a:bodyPr/>
          <a:lstStyle/>
          <a:p>
            <a:r>
              <a:rPr lang="en-US" sz="4400"/>
              <a:t>METHODS</a:t>
            </a:r>
            <a:endParaRPr lang="en-US" sz="4400" u="none">
              <a:cs typeface="Calibri"/>
            </a:endParaRPr>
          </a:p>
        </p:txBody>
      </p:sp>
      <p:sp>
        <p:nvSpPr>
          <p:cNvPr id="9" name="Text Placeholder 8">
            <a:extLst>
              <a:ext uri="{FF2B5EF4-FFF2-40B4-BE49-F238E27FC236}">
                <a16:creationId xmlns:a16="http://schemas.microsoft.com/office/drawing/2014/main" id="{027FBB48-301F-E54B-9C0F-B0AF4F8F13C3}"/>
              </a:ext>
            </a:extLst>
          </p:cNvPr>
          <p:cNvSpPr>
            <a:spLocks noGrp="1"/>
          </p:cNvSpPr>
          <p:nvPr>
            <p:ph type="body" sz="quarter" idx="25"/>
          </p:nvPr>
        </p:nvSpPr>
        <p:spPr>
          <a:xfrm>
            <a:off x="398189" y="14129447"/>
            <a:ext cx="2194204" cy="861766"/>
          </a:xfrm>
        </p:spPr>
        <p:txBody>
          <a:bodyPr/>
          <a:lstStyle/>
          <a:p>
            <a:r>
              <a:rPr lang="en-US" sz="4400"/>
              <a:t>RESULTS</a:t>
            </a:r>
            <a:endParaRPr lang="en-US" sz="4400">
              <a:cs typeface="Calibri"/>
            </a:endParaRPr>
          </a:p>
        </p:txBody>
      </p:sp>
      <p:sp>
        <p:nvSpPr>
          <p:cNvPr id="10" name="Text Placeholder 9">
            <a:extLst>
              <a:ext uri="{FF2B5EF4-FFF2-40B4-BE49-F238E27FC236}">
                <a16:creationId xmlns:a16="http://schemas.microsoft.com/office/drawing/2014/main" id="{A84428BB-306F-7648-8365-865D8442AB50}"/>
              </a:ext>
            </a:extLst>
          </p:cNvPr>
          <p:cNvSpPr>
            <a:spLocks noGrp="1"/>
          </p:cNvSpPr>
          <p:nvPr>
            <p:ph type="body" sz="quarter" idx="26"/>
          </p:nvPr>
        </p:nvSpPr>
        <p:spPr>
          <a:xfrm>
            <a:off x="364873" y="14649051"/>
            <a:ext cx="24323926" cy="3813329"/>
          </a:xfrm>
        </p:spPr>
        <p:txBody>
          <a:bodyPr wrap="square" lIns="228589" tIns="228589" rIns="228589" bIns="228589" anchor="t">
            <a:spAutoFit/>
          </a:bodyPr>
          <a:lstStyle/>
          <a:p>
            <a:pPr fontAlgn="base"/>
            <a:r>
              <a:rPr lang="en-US" sz="3300">
                <a:solidFill>
                  <a:schemeClr val="tx1"/>
                </a:solidFill>
                <a:latin typeface="Times New Roman"/>
                <a:cs typeface="Times New Roman"/>
              </a:rPr>
              <a:t>As expected, Day 1 negative control displayed a high viability and low lethality. Day 2 positive control was not as lethal as expected. Day 1 F49D11.1 silenced progeny had viability and lethality comparable to the positive control. Out of all plates, Day 2 F49 silenced progeny had the least viability with many unhatched eggs and a high lethality rate. </a:t>
            </a:r>
          </a:p>
          <a:p>
            <a:pPr fontAlgn="base"/>
            <a:endParaRPr lang="en-US" sz="3300">
              <a:solidFill>
                <a:schemeClr val="tx1"/>
              </a:solidFill>
            </a:endParaRPr>
          </a:p>
          <a:p>
            <a:pPr fontAlgn="base"/>
            <a:endParaRPr lang="en-US" sz="3300">
              <a:solidFill>
                <a:schemeClr val="tx1"/>
              </a:solidFill>
            </a:endParaRPr>
          </a:p>
          <a:p>
            <a:endParaRPr lang="en-US" sz="3300">
              <a:solidFill>
                <a:schemeClr val="tx1"/>
              </a:solidFill>
            </a:endParaRPr>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a:xfrm>
            <a:off x="29143195" y="19104268"/>
            <a:ext cx="3094117" cy="836366"/>
          </a:xfrm>
        </p:spPr>
        <p:txBody>
          <a:bodyPr/>
          <a:lstStyle/>
          <a:p>
            <a:r>
              <a:rPr lang="en-US" sz="4400"/>
              <a:t>REFERENCES</a:t>
            </a:r>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a:xfrm>
            <a:off x="340256" y="23571818"/>
            <a:ext cx="35966979" cy="3182387"/>
          </a:xfrm>
        </p:spPr>
        <p:txBody>
          <a:bodyPr wrap="square" lIns="228589" tIns="228589" rIns="228589" bIns="228589" anchor="t">
            <a:spAutoFit/>
          </a:bodyPr>
          <a:lstStyle/>
          <a:p>
            <a:r>
              <a:rPr lang="en-US" sz="3400">
                <a:solidFill>
                  <a:schemeClr val="tx1"/>
                </a:solidFill>
                <a:latin typeface="Times New Roman"/>
                <a:cs typeface="Times New Roman"/>
              </a:rPr>
              <a:t>Since the negative control had a low embryonic lethality and the positive control had a high embryonic lethality, we can conclude that both controls worked as they were supposed to. When the experimental F49D11.1 gene was knocked down in the worms, there was a high embryonic lethality comparable to the rates of the positive control. Based on the data, it can be concluded that the F49D11.1 gene had a functional effect since its knockdown resulted in embryonic lethality. The implication of this is that the F49D11.1 gene is essential for embryonic viability and development. Some limitations of this experiment included time constraints due to limited lab time as well as deviation between the researchers' accuracy of scoring the progeny. </a:t>
            </a:r>
          </a:p>
          <a:p>
            <a:endParaRPr lang="en-US" sz="3400">
              <a:solidFill>
                <a:schemeClr val="tx1"/>
              </a:solidFill>
              <a:latin typeface="Times New Roman"/>
              <a:cs typeface="Times New Roman"/>
            </a:endParaRPr>
          </a:p>
        </p:txBody>
      </p:sp>
      <p:sp>
        <p:nvSpPr>
          <p:cNvPr id="16" name="Text Placeholder 15">
            <a:extLst>
              <a:ext uri="{FF2B5EF4-FFF2-40B4-BE49-F238E27FC236}">
                <a16:creationId xmlns:a16="http://schemas.microsoft.com/office/drawing/2014/main" id="{06B6F172-D328-DF42-880A-89E335C89DF1}"/>
              </a:ext>
            </a:extLst>
          </p:cNvPr>
          <p:cNvSpPr>
            <a:spLocks noGrp="1"/>
          </p:cNvSpPr>
          <p:nvPr>
            <p:ph type="body" sz="quarter" idx="150"/>
          </p:nvPr>
        </p:nvSpPr>
        <p:spPr/>
        <p:txBody>
          <a:bodyPr>
            <a:normAutofit fontScale="85000" lnSpcReduction="10000"/>
          </a:bodyPr>
          <a:lstStyle/>
          <a:p>
            <a:r>
              <a:rPr lang="en-US" sz="5600"/>
              <a:t>Faculty Sponsor: Jacqueline Gapinski (Ph.D.) | Bellevue College, Department of Molecular Biosciences</a:t>
            </a:r>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p:txBody>
          <a:bodyPr>
            <a:normAutofit/>
          </a:bodyPr>
          <a:lstStyle/>
          <a:p>
            <a:r>
              <a:rPr lang="en-US" sz="5600"/>
              <a:t>Sorrel Robertson, Samantha Tian, &amp; Jaime Mohammed</a:t>
            </a:r>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p:txBody>
          <a:bodyPr/>
          <a:lstStyle/>
          <a:p>
            <a:r>
              <a:rPr lang="en-US"/>
              <a:t>Effects of F49D11.1 Gene Silencing in </a:t>
            </a:r>
            <a:r>
              <a:rPr lang="en-US" i="1"/>
              <a:t>C. elegans</a:t>
            </a:r>
            <a:endParaRPr lang="en-US"/>
          </a:p>
        </p:txBody>
      </p:sp>
      <p:pic>
        <p:nvPicPr>
          <p:cNvPr id="1026" name="Picture 2">
            <a:extLst>
              <a:ext uri="{FF2B5EF4-FFF2-40B4-BE49-F238E27FC236}">
                <a16:creationId xmlns:a16="http://schemas.microsoft.com/office/drawing/2014/main" id="{BB739D99-E5F2-D347-9271-6852987CE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56" y="651726"/>
            <a:ext cx="1746036" cy="17761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C4EA731-84FA-46A6-B5FE-55930A4CF731}"/>
              </a:ext>
            </a:extLst>
          </p:cNvPr>
          <p:cNvSpPr txBox="1"/>
          <p:nvPr/>
        </p:nvSpPr>
        <p:spPr>
          <a:xfrm>
            <a:off x="13481627" y="22806286"/>
            <a:ext cx="1170403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latin typeface="Times New Roman"/>
                <a:cs typeface="Times New Roman"/>
              </a:rPr>
              <a:t>Figure 2.</a:t>
            </a:r>
            <a:r>
              <a:rPr lang="en-US" sz="2500">
                <a:latin typeface="Times New Roman"/>
                <a:cs typeface="Times New Roman"/>
              </a:rPr>
              <a:t> Graphed embryonic viability and lethality of negative, positive, and F49 RNAi.</a:t>
            </a:r>
          </a:p>
        </p:txBody>
      </p:sp>
      <p:pic>
        <p:nvPicPr>
          <p:cNvPr id="26" name="Picture 28" descr="Chart, bar chart&#10;&#10;Description automatically generated">
            <a:extLst>
              <a:ext uri="{FF2B5EF4-FFF2-40B4-BE49-F238E27FC236}">
                <a16:creationId xmlns:a16="http://schemas.microsoft.com/office/drawing/2014/main" id="{B6725142-B241-4677-A217-7CF0E36C650F}"/>
              </a:ext>
            </a:extLst>
          </p:cNvPr>
          <p:cNvPicPr>
            <a:picLocks noChangeAspect="1"/>
          </p:cNvPicPr>
          <p:nvPr/>
        </p:nvPicPr>
        <p:blipFill>
          <a:blip r:embed="rId3"/>
          <a:stretch>
            <a:fillRect/>
          </a:stretch>
        </p:blipFill>
        <p:spPr>
          <a:xfrm>
            <a:off x="13565493" y="16055273"/>
            <a:ext cx="11546429" cy="6671469"/>
          </a:xfrm>
          <a:prstGeom prst="rect">
            <a:avLst/>
          </a:prstGeom>
          <a:ln w="28575">
            <a:solidFill>
              <a:schemeClr val="tx1"/>
            </a:solidFill>
          </a:ln>
        </p:spPr>
      </p:pic>
      <p:sp>
        <p:nvSpPr>
          <p:cNvPr id="29" name="TextBox 1">
            <a:extLst>
              <a:ext uri="{FF2B5EF4-FFF2-40B4-BE49-F238E27FC236}">
                <a16:creationId xmlns:a16="http://schemas.microsoft.com/office/drawing/2014/main" id="{E38B255D-5F4B-45D9-9E9F-C08009CB4DEA}"/>
              </a:ext>
            </a:extLst>
          </p:cNvPr>
          <p:cNvSpPr txBox="1"/>
          <p:nvPr/>
        </p:nvSpPr>
        <p:spPr>
          <a:xfrm>
            <a:off x="266902" y="22008342"/>
            <a:ext cx="9188268" cy="477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657270" rtl="0" eaLnBrk="1" latinLnBrk="0" hangingPunct="1">
              <a:defRPr sz="7166" kern="1200">
                <a:solidFill>
                  <a:schemeClr val="tx1"/>
                </a:solidFill>
                <a:latin typeface="+mn-lt"/>
                <a:ea typeface="+mn-ea"/>
                <a:cs typeface="+mn-cs"/>
              </a:defRPr>
            </a:lvl1pPr>
            <a:lvl2pPr marL="1828636" algn="l" defTabSz="3657270" rtl="0" eaLnBrk="1" latinLnBrk="0" hangingPunct="1">
              <a:defRPr sz="7166" kern="1200">
                <a:solidFill>
                  <a:schemeClr val="tx1"/>
                </a:solidFill>
                <a:latin typeface="+mn-lt"/>
                <a:ea typeface="+mn-ea"/>
                <a:cs typeface="+mn-cs"/>
              </a:defRPr>
            </a:lvl2pPr>
            <a:lvl3pPr marL="3657270" algn="l" defTabSz="3657270" rtl="0" eaLnBrk="1" latinLnBrk="0" hangingPunct="1">
              <a:defRPr sz="7166" kern="1200">
                <a:solidFill>
                  <a:schemeClr val="tx1"/>
                </a:solidFill>
                <a:latin typeface="+mn-lt"/>
                <a:ea typeface="+mn-ea"/>
                <a:cs typeface="+mn-cs"/>
              </a:defRPr>
            </a:lvl3pPr>
            <a:lvl4pPr marL="5485906" algn="l" defTabSz="3657270" rtl="0" eaLnBrk="1" latinLnBrk="0" hangingPunct="1">
              <a:defRPr sz="7166" kern="1200">
                <a:solidFill>
                  <a:schemeClr val="tx1"/>
                </a:solidFill>
                <a:latin typeface="+mn-lt"/>
                <a:ea typeface="+mn-ea"/>
                <a:cs typeface="+mn-cs"/>
              </a:defRPr>
            </a:lvl4pPr>
            <a:lvl5pPr marL="7314542" algn="l" defTabSz="3657270" rtl="0" eaLnBrk="1" latinLnBrk="0" hangingPunct="1">
              <a:defRPr sz="7166" kern="1200">
                <a:solidFill>
                  <a:schemeClr val="tx1"/>
                </a:solidFill>
                <a:latin typeface="+mn-lt"/>
                <a:ea typeface="+mn-ea"/>
                <a:cs typeface="+mn-cs"/>
              </a:defRPr>
            </a:lvl5pPr>
            <a:lvl6pPr marL="9143178" algn="l" defTabSz="3657270" rtl="0" eaLnBrk="1" latinLnBrk="0" hangingPunct="1">
              <a:defRPr sz="7166" kern="1200">
                <a:solidFill>
                  <a:schemeClr val="tx1"/>
                </a:solidFill>
                <a:latin typeface="+mn-lt"/>
                <a:ea typeface="+mn-ea"/>
                <a:cs typeface="+mn-cs"/>
              </a:defRPr>
            </a:lvl6pPr>
            <a:lvl7pPr marL="10971814" algn="l" defTabSz="3657270" rtl="0" eaLnBrk="1" latinLnBrk="0" hangingPunct="1">
              <a:defRPr sz="7166" kern="1200">
                <a:solidFill>
                  <a:schemeClr val="tx1"/>
                </a:solidFill>
                <a:latin typeface="+mn-lt"/>
                <a:ea typeface="+mn-ea"/>
                <a:cs typeface="+mn-cs"/>
              </a:defRPr>
            </a:lvl7pPr>
            <a:lvl8pPr marL="12800448" algn="l" defTabSz="3657270" rtl="0" eaLnBrk="1" latinLnBrk="0" hangingPunct="1">
              <a:defRPr sz="7166" kern="1200">
                <a:solidFill>
                  <a:schemeClr val="tx1"/>
                </a:solidFill>
                <a:latin typeface="+mn-lt"/>
                <a:ea typeface="+mn-ea"/>
                <a:cs typeface="+mn-cs"/>
              </a:defRPr>
            </a:lvl8pPr>
            <a:lvl9pPr marL="14629084" algn="l" defTabSz="3657270" rtl="0" eaLnBrk="1" latinLnBrk="0" hangingPunct="1">
              <a:defRPr sz="7166" kern="1200">
                <a:solidFill>
                  <a:schemeClr val="tx1"/>
                </a:solidFill>
                <a:latin typeface="+mn-lt"/>
                <a:ea typeface="+mn-ea"/>
                <a:cs typeface="+mn-cs"/>
              </a:defRPr>
            </a:lvl9pPr>
          </a:lstStyle>
          <a:p>
            <a:r>
              <a:rPr lang="en-US" sz="2500" b="1">
                <a:latin typeface="Times New Roman"/>
                <a:ea typeface="+mn-lt"/>
                <a:cs typeface="Calibri"/>
              </a:rPr>
              <a:t>Figure 1. </a:t>
            </a:r>
            <a:r>
              <a:rPr lang="en-US" sz="2500">
                <a:latin typeface="Times New Roman"/>
                <a:ea typeface="+mn-lt"/>
                <a:cs typeface="Calibri"/>
              </a:rPr>
              <a:t>Day 2 plates with F49D11.1 worms (Plates A &amp; B)</a:t>
            </a:r>
            <a:endParaRPr lang="en-US" sz="2500">
              <a:latin typeface="Times New Roman"/>
              <a:cs typeface="Calibri"/>
            </a:endParaRPr>
          </a:p>
        </p:txBody>
      </p:sp>
      <p:pic>
        <p:nvPicPr>
          <p:cNvPr id="22" name="Picture 22" descr="A picture containing cup, Petri dish, dishware, tableware&#10;&#10;Description automatically generated">
            <a:extLst>
              <a:ext uri="{FF2B5EF4-FFF2-40B4-BE49-F238E27FC236}">
                <a16:creationId xmlns:a16="http://schemas.microsoft.com/office/drawing/2014/main" id="{BE05165B-A1F6-4B4B-ADB0-7C24968856DD}"/>
              </a:ext>
            </a:extLst>
          </p:cNvPr>
          <p:cNvPicPr>
            <a:picLocks noChangeAspect="1"/>
          </p:cNvPicPr>
          <p:nvPr/>
        </p:nvPicPr>
        <p:blipFill>
          <a:blip r:embed="rId4"/>
          <a:stretch>
            <a:fillRect/>
          </a:stretch>
        </p:blipFill>
        <p:spPr>
          <a:xfrm>
            <a:off x="332251" y="16882627"/>
            <a:ext cx="6150901" cy="5032598"/>
          </a:xfrm>
          <a:prstGeom prst="rect">
            <a:avLst/>
          </a:prstGeom>
          <a:ln w="28575">
            <a:solidFill>
              <a:schemeClr val="tx1"/>
            </a:solidFill>
          </a:ln>
        </p:spPr>
      </p:pic>
      <p:pic>
        <p:nvPicPr>
          <p:cNvPr id="23" name="Picture 29" descr="A picture containing cup, indoor, drink, plastic&#10;&#10;Description automatically generated">
            <a:extLst>
              <a:ext uri="{FF2B5EF4-FFF2-40B4-BE49-F238E27FC236}">
                <a16:creationId xmlns:a16="http://schemas.microsoft.com/office/drawing/2014/main" id="{60F5C9C0-1178-4997-B339-EEDC3411C642}"/>
              </a:ext>
            </a:extLst>
          </p:cNvPr>
          <p:cNvPicPr>
            <a:picLocks noChangeAspect="1"/>
          </p:cNvPicPr>
          <p:nvPr/>
        </p:nvPicPr>
        <p:blipFill>
          <a:blip r:embed="rId5"/>
          <a:stretch>
            <a:fillRect/>
          </a:stretch>
        </p:blipFill>
        <p:spPr>
          <a:xfrm>
            <a:off x="6454334" y="16882628"/>
            <a:ext cx="6252711" cy="5030982"/>
          </a:xfrm>
          <a:prstGeom prst="rect">
            <a:avLst/>
          </a:prstGeom>
          <a:ln w="28575">
            <a:solidFill>
              <a:schemeClr val="tx1"/>
            </a:solidFill>
          </a:ln>
        </p:spPr>
      </p:pic>
      <p:sp>
        <p:nvSpPr>
          <p:cNvPr id="27" name="Text Placeholder 11">
            <a:extLst>
              <a:ext uri="{FF2B5EF4-FFF2-40B4-BE49-F238E27FC236}">
                <a16:creationId xmlns:a16="http://schemas.microsoft.com/office/drawing/2014/main" id="{876113AA-A655-7445-B2D2-5127D30AAFC7}"/>
              </a:ext>
            </a:extLst>
          </p:cNvPr>
          <p:cNvSpPr txBox="1">
            <a:spLocks/>
          </p:cNvSpPr>
          <p:nvPr/>
        </p:nvSpPr>
        <p:spPr>
          <a:xfrm>
            <a:off x="25258234" y="19740468"/>
            <a:ext cx="11081729" cy="4376561"/>
          </a:xfrm>
          <a:prstGeom prst="rect">
            <a:avLst/>
          </a:prstGeom>
        </p:spPr>
        <p:txBody>
          <a:bodyPr wrap="square" lIns="228589" tIns="228589" rIns="228589" bIns="228589" anchor="t">
            <a:spAutoFit/>
          </a:bodyPr>
          <a:lstStyle>
            <a:lvl1pPr marL="0" indent="0" algn="l" defTabSz="3657270" rtl="0" eaLnBrk="1" latinLnBrk="0" hangingPunct="1">
              <a:spcBef>
                <a:spcPct val="20000"/>
              </a:spcBef>
              <a:buFont typeface="Arial" pitchFamily="34" charset="0"/>
              <a:buNone/>
              <a:defRPr sz="2083" kern="1200">
                <a:solidFill>
                  <a:schemeClr val="accent5">
                    <a:lumMod val="50000"/>
                  </a:schemeClr>
                </a:solidFill>
                <a:latin typeface="Times New Roman" pitchFamily="18" charset="0"/>
                <a:ea typeface="+mn-ea"/>
                <a:cs typeface="Times New Roman" pitchFamily="18" charset="0"/>
              </a:defRPr>
            </a:lvl1pPr>
            <a:lvl2pPr marL="1238138" indent="-476207" algn="l" defTabSz="3657270" rtl="0" eaLnBrk="1" latinLnBrk="0" hangingPunct="1">
              <a:spcBef>
                <a:spcPct val="20000"/>
              </a:spcBef>
              <a:buFont typeface="Arial" pitchFamily="34" charset="0"/>
              <a:buChar char="–"/>
              <a:defRPr sz="2083" kern="1200">
                <a:solidFill>
                  <a:schemeClr val="tx1"/>
                </a:solidFill>
                <a:latin typeface="Trebuchet MS" pitchFamily="34" charset="0"/>
                <a:ea typeface="+mn-ea"/>
                <a:cs typeface="+mn-cs"/>
              </a:defRPr>
            </a:lvl2pPr>
            <a:lvl3pPr marL="1714346" indent="-476207" algn="l" defTabSz="3657270" rtl="0" eaLnBrk="1" latinLnBrk="0" hangingPunct="1">
              <a:spcBef>
                <a:spcPct val="20000"/>
              </a:spcBef>
              <a:buFont typeface="Arial" pitchFamily="34" charset="0"/>
              <a:buChar char="•"/>
              <a:defRPr sz="2083" kern="1200">
                <a:solidFill>
                  <a:schemeClr val="tx1"/>
                </a:solidFill>
                <a:latin typeface="Trebuchet MS" pitchFamily="34" charset="0"/>
                <a:ea typeface="+mn-ea"/>
                <a:cs typeface="+mn-cs"/>
              </a:defRPr>
            </a:lvl3pPr>
            <a:lvl4pPr marL="2238174" indent="-523828" algn="l" defTabSz="3657270" rtl="0" eaLnBrk="1" latinLnBrk="0" hangingPunct="1">
              <a:spcBef>
                <a:spcPct val="20000"/>
              </a:spcBef>
              <a:buFont typeface="Arial" pitchFamily="34" charset="0"/>
              <a:buChar char="–"/>
              <a:defRPr sz="2083" kern="1200">
                <a:solidFill>
                  <a:schemeClr val="tx1"/>
                </a:solidFill>
                <a:latin typeface="Trebuchet MS" pitchFamily="34" charset="0"/>
                <a:ea typeface="+mn-ea"/>
                <a:cs typeface="+mn-cs"/>
              </a:defRPr>
            </a:lvl4pPr>
            <a:lvl5pPr marL="2619139" indent="-380966" algn="l" defTabSz="3657270" rtl="0" eaLnBrk="1" latinLnBrk="0" hangingPunct="1">
              <a:spcBef>
                <a:spcPct val="20000"/>
              </a:spcBef>
              <a:buFont typeface="Arial" pitchFamily="34" charset="0"/>
              <a:buChar char="»"/>
              <a:defRPr sz="2083" kern="1200">
                <a:solidFill>
                  <a:schemeClr val="tx1"/>
                </a:solidFill>
                <a:latin typeface="Trebuchet MS" pitchFamily="34" charset="0"/>
                <a:ea typeface="+mn-ea"/>
                <a:cs typeface="+mn-cs"/>
              </a:defRPr>
            </a:lvl5pPr>
            <a:lvl6pPr marL="10057495"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6130"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4766"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3401" indent="-914318" algn="l" defTabSz="3657270" rtl="0" eaLnBrk="1" latinLnBrk="0" hangingPunct="1">
              <a:spcBef>
                <a:spcPct val="20000"/>
              </a:spcBef>
              <a:buFont typeface="Arial" pitchFamily="34" charset="0"/>
              <a:buChar char="•"/>
              <a:defRPr sz="8000" kern="1200">
                <a:solidFill>
                  <a:schemeClr val="tx1"/>
                </a:solidFill>
                <a:latin typeface="+mn-lt"/>
                <a:ea typeface="+mn-ea"/>
                <a:cs typeface="+mn-cs"/>
              </a:defRPr>
            </a:lvl9pPr>
          </a:lstStyle>
          <a:p>
            <a:r>
              <a:rPr lang="en-US" sz="2400">
                <a:solidFill>
                  <a:schemeClr val="tx1"/>
                </a:solidFill>
                <a:latin typeface="Times New Roman"/>
                <a:cs typeface="Times New Roman"/>
              </a:rPr>
              <a:t>1. </a:t>
            </a:r>
            <a:r>
              <a:rPr lang="en-US" sz="2400" err="1">
                <a:solidFill>
                  <a:schemeClr val="tx1"/>
                </a:solidFill>
                <a:latin typeface="Times New Roman"/>
                <a:cs typeface="Times New Roman"/>
              </a:rPr>
              <a:t>Jnimon</a:t>
            </a:r>
            <a:r>
              <a:rPr lang="en-US" sz="2400">
                <a:solidFill>
                  <a:schemeClr val="tx1"/>
                </a:solidFill>
                <a:latin typeface="Times New Roman"/>
                <a:cs typeface="Times New Roman"/>
              </a:rPr>
              <a:t>. (2013, November 13). </a:t>
            </a:r>
            <a:r>
              <a:rPr lang="en-US" sz="2400" i="1">
                <a:solidFill>
                  <a:schemeClr val="tx1"/>
                </a:solidFill>
                <a:latin typeface="Times New Roman"/>
                <a:cs typeface="Times New Roman"/>
              </a:rPr>
              <a:t>Model organisms: Shining examples for simple, effective biology research</a:t>
            </a:r>
            <a:r>
              <a:rPr lang="en-US" sz="2400">
                <a:solidFill>
                  <a:schemeClr val="tx1"/>
                </a:solidFill>
                <a:latin typeface="Times New Roman"/>
                <a:cs typeface="Times New Roman"/>
              </a:rPr>
              <a:t>. NASA. Retrieved December 10, 2021, from </a:t>
            </a:r>
            <a:r>
              <a:rPr lang="en-US" sz="2400">
                <a:solidFill>
                  <a:schemeClr val="tx1"/>
                </a:solidFill>
                <a:latin typeface="Times New Roman"/>
                <a:cs typeface="Times New Roman"/>
                <a:hlinkClick r:id="rId6">
                  <a:extLst>
                    <a:ext uri="{A12FA001-AC4F-418D-AE19-62706E023703}">
                      <ahyp:hlinkClr xmlns:ahyp="http://schemas.microsoft.com/office/drawing/2018/hyperlinkcolor" val="tx"/>
                    </a:ext>
                  </a:extLst>
                </a:hlinkClick>
              </a:rPr>
              <a:t>https://blogs.nasa.gov/ISS_Science_Blog/2013/11/13/model-organisms-shining-examples-for-simple-effective-biology-research/</a:t>
            </a:r>
            <a:r>
              <a:rPr lang="en-US" sz="2400">
                <a:solidFill>
                  <a:schemeClr val="tx1"/>
                </a:solidFill>
                <a:latin typeface="Times New Roman"/>
                <a:cs typeface="Times New Roman"/>
              </a:rPr>
              <a:t>. </a:t>
            </a:r>
            <a:endParaRPr lang="en-US" sz="2400">
              <a:solidFill>
                <a:schemeClr val="tx1"/>
              </a:solidFill>
            </a:endParaRPr>
          </a:p>
          <a:p>
            <a:r>
              <a:rPr lang="en-US" sz="2400">
                <a:solidFill>
                  <a:schemeClr val="tx1"/>
                </a:solidFill>
                <a:latin typeface="Times New Roman"/>
                <a:cs typeface="Times New Roman"/>
              </a:rPr>
              <a:t>2. Lundquist, E. A. (n.d.). </a:t>
            </a:r>
            <a:r>
              <a:rPr lang="en-US" sz="2400" i="1">
                <a:solidFill>
                  <a:schemeClr val="tx1"/>
                </a:solidFill>
                <a:latin typeface="Times New Roman"/>
                <a:cs typeface="Times New Roman"/>
              </a:rPr>
              <a:t>What is C. elegans and why do scientists use it to study human development and disease?</a:t>
            </a:r>
            <a:r>
              <a:rPr lang="en-US" sz="2400">
                <a:solidFill>
                  <a:schemeClr val="tx1"/>
                </a:solidFill>
                <a:latin typeface="Times New Roman"/>
                <a:cs typeface="Times New Roman"/>
              </a:rPr>
              <a:t> Why study C. elegans? Retrieved December 10, 2021, from </a:t>
            </a:r>
            <a:r>
              <a:rPr lang="en-US" sz="2400">
                <a:solidFill>
                  <a:schemeClr val="tx1"/>
                </a:solidFill>
                <a:latin typeface="Times New Roman"/>
                <a:cs typeface="Times New Roman"/>
                <a:hlinkClick r:id="rId7">
                  <a:extLst>
                    <a:ext uri="{A12FA001-AC4F-418D-AE19-62706E023703}">
                      <ahyp:hlinkClr xmlns:ahyp="http://schemas.microsoft.com/office/drawing/2018/hyperlinkcolor" val="tx"/>
                    </a:ext>
                  </a:extLst>
                </a:hlinkClick>
              </a:rPr>
              <a:t>http://www.people.ku.edu/~erikl/Lundquist_Lab/Why_study_C._elegans.html</a:t>
            </a:r>
            <a:r>
              <a:rPr lang="en-US" sz="2400">
                <a:solidFill>
                  <a:schemeClr val="tx1"/>
                </a:solidFill>
                <a:latin typeface="Times New Roman"/>
                <a:cs typeface="Times New Roman"/>
              </a:rPr>
              <a:t>. </a:t>
            </a:r>
          </a:p>
          <a:p>
            <a:endParaRPr lang="en-US" sz="2400"/>
          </a:p>
          <a:p>
            <a:endParaRPr lang="en-US" sz="2400">
              <a:solidFill>
                <a:schemeClr val="tx1"/>
              </a:solidFill>
            </a:endParaRPr>
          </a:p>
        </p:txBody>
      </p:sp>
    </p:spTree>
    <p:extLst>
      <p:ext uri="{BB962C8B-B14F-4D97-AF65-F5344CB8AC3E}">
        <p14:creationId xmlns:p14="http://schemas.microsoft.com/office/powerpoint/2010/main" val="3727187881"/>
      </p:ext>
    </p:extLst>
  </p:cSld>
  <p:clrMapOvr>
    <a:masterClrMapping/>
  </p:clrMapOvr>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0</TotalTime>
  <Words>974</Words>
  <Application>Microsoft Macintosh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Arial,Sans-Serif</vt:lpstr>
      <vt:lpstr>Calibri</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Samantha Tian</cp:lastModifiedBy>
  <cp:revision>10</cp:revision>
  <dcterms:created xsi:type="dcterms:W3CDTF">2012-02-03T19:11:35Z</dcterms:created>
  <dcterms:modified xsi:type="dcterms:W3CDTF">2022-02-20T02:33:56Z</dcterms:modified>
  <cp:category>Research poster templates</cp:category>
</cp:coreProperties>
</file>